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257" r:id="rId2"/>
    <p:sldId id="364" r:id="rId3"/>
    <p:sldId id="259" r:id="rId4"/>
    <p:sldId id="359" r:id="rId5"/>
    <p:sldId id="360" r:id="rId6"/>
    <p:sldId id="355" r:id="rId7"/>
    <p:sldId id="363" r:id="rId8"/>
    <p:sldId id="335" r:id="rId9"/>
    <p:sldId id="260" r:id="rId10"/>
    <p:sldId id="366" r:id="rId11"/>
    <p:sldId id="362" r:id="rId12"/>
    <p:sldId id="361" r:id="rId13"/>
    <p:sldId id="262" r:id="rId14"/>
    <p:sldId id="261" r:id="rId15"/>
    <p:sldId id="390" r:id="rId16"/>
    <p:sldId id="315" r:id="rId17"/>
    <p:sldId id="365" r:id="rId18"/>
    <p:sldId id="356" r:id="rId19"/>
    <p:sldId id="357" r:id="rId20"/>
    <p:sldId id="358" r:id="rId21"/>
    <p:sldId id="284" r:id="rId22"/>
    <p:sldId id="354" r:id="rId23"/>
    <p:sldId id="367" r:id="rId24"/>
    <p:sldId id="368" r:id="rId25"/>
    <p:sldId id="371" r:id="rId26"/>
    <p:sldId id="372" r:id="rId27"/>
    <p:sldId id="373" r:id="rId28"/>
    <p:sldId id="374" r:id="rId29"/>
    <p:sldId id="380" r:id="rId30"/>
    <p:sldId id="381" r:id="rId31"/>
    <p:sldId id="382" r:id="rId32"/>
    <p:sldId id="383" r:id="rId33"/>
    <p:sldId id="384" r:id="rId34"/>
    <p:sldId id="385" r:id="rId35"/>
    <p:sldId id="389" r:id="rId36"/>
    <p:sldId id="391" r:id="rId37"/>
    <p:sldId id="392" r:id="rId38"/>
    <p:sldId id="393" r:id="rId39"/>
    <p:sldId id="369" r:id="rId40"/>
    <p:sldId id="378" r:id="rId41"/>
    <p:sldId id="376" r:id="rId42"/>
    <p:sldId id="379" r:id="rId43"/>
    <p:sldId id="386" r:id="rId44"/>
    <p:sldId id="377" r:id="rId45"/>
    <p:sldId id="375" r:id="rId46"/>
    <p:sldId id="387" r:id="rId47"/>
    <p:sldId id="388" r:id="rId48"/>
    <p:sldId id="370" r:id="rId49"/>
    <p:sldId id="313" r:id="rId5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434"/>
    <a:srgbClr val="66AC99"/>
    <a:srgbClr val="F2F4F3"/>
    <a:srgbClr val="677CAE"/>
    <a:srgbClr val="F3F3F3"/>
    <a:srgbClr val="65AC99"/>
    <a:srgbClr val="F5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98" autoAdjust="0"/>
    <p:restoredTop sz="95470"/>
  </p:normalViewPr>
  <p:slideViewPr>
    <p:cSldViewPr snapToGrid="0">
      <p:cViewPr varScale="1">
        <p:scale>
          <a:sx n="131" d="100"/>
          <a:sy n="131" d="100"/>
        </p:scale>
        <p:origin x="1376"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45A6F8-1AE2-4499-8D15-0CAFD9698B69}" type="datetimeFigureOut">
              <a:rPr lang="es-ES" smtClean="0"/>
              <a:t>25/7/21</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3D2E50-1FD3-4A95-BD73-9CC3B2F8614A}" type="slidenum">
              <a:rPr lang="es-ES" smtClean="0"/>
              <a:t>‹Nº›</a:t>
            </a:fld>
            <a:endParaRPr lang="es-ES"/>
          </a:p>
        </p:txBody>
      </p:sp>
    </p:spTree>
    <p:extLst>
      <p:ext uri="{BB962C8B-B14F-4D97-AF65-F5344CB8AC3E}">
        <p14:creationId xmlns:p14="http://schemas.microsoft.com/office/powerpoint/2010/main" val="1428209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07A3E-D66A-4B40-9CDF-650B4281DA4A}" type="datetimeFigureOut">
              <a:t>25/7/21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C17FD-81FC-B842-8C74-ED612AE816F5}" type="slidenum">
              <a:t>‹Nº›</a:t>
            </a:fld>
            <a:endParaRPr lang="es-ES"/>
          </a:p>
        </p:txBody>
      </p:sp>
    </p:spTree>
    <p:extLst>
      <p:ext uri="{BB962C8B-B14F-4D97-AF65-F5344CB8AC3E}">
        <p14:creationId xmlns:p14="http://schemas.microsoft.com/office/powerpoint/2010/main" val="1714958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https://101blockchains.com/smart-contract-use-cases/#prettyPhoto</a:t>
            </a:r>
          </a:p>
          <a:p>
            <a:endParaRPr lang="es-ES"/>
          </a:p>
        </p:txBody>
      </p:sp>
      <p:sp>
        <p:nvSpPr>
          <p:cNvPr id="4" name="Marcador de número de diapositiva 3"/>
          <p:cNvSpPr>
            <a:spLocks noGrp="1"/>
          </p:cNvSpPr>
          <p:nvPr>
            <p:ph type="sldNum" sz="quarter" idx="5"/>
          </p:nvPr>
        </p:nvSpPr>
        <p:spPr/>
        <p:txBody>
          <a:bodyPr/>
          <a:lstStyle/>
          <a:p>
            <a:fld id="{DCEC17FD-81FC-B842-8C74-ED612AE816F5}" type="slidenum">
              <a:rPr lang="es-ES"/>
              <a:t>22</a:t>
            </a:fld>
            <a:endParaRPr lang="es-ES"/>
          </a:p>
        </p:txBody>
      </p:sp>
    </p:spTree>
    <p:extLst>
      <p:ext uri="{BB962C8B-B14F-4D97-AF65-F5344CB8AC3E}">
        <p14:creationId xmlns:p14="http://schemas.microsoft.com/office/powerpoint/2010/main" val="3984206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2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872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56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90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162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4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65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Casos de uso reales</a:t>
            </a:r>
          </a:p>
        </p:txBody>
      </p:sp>
      <p:sp>
        <p:nvSpPr>
          <p:cNvPr id="4" name="Marcador de número de diapositiva 3"/>
          <p:cNvSpPr>
            <a:spLocks noGrp="1"/>
          </p:cNvSpPr>
          <p:nvPr>
            <p:ph type="sldNum" sz="quarter" idx="5"/>
          </p:nvPr>
        </p:nvSpPr>
        <p:spPr/>
        <p:txBody>
          <a:bodyPr/>
          <a:lstStyle/>
          <a:p>
            <a:fld id="{DCEC17FD-81FC-B842-8C74-ED612AE816F5}" type="slidenum">
              <a:rPr lang="es-ES"/>
              <a:t>24</a:t>
            </a:fld>
            <a:endParaRPr lang="es-ES"/>
          </a:p>
        </p:txBody>
      </p:sp>
    </p:spTree>
    <p:extLst>
      <p:ext uri="{BB962C8B-B14F-4D97-AF65-F5344CB8AC3E}">
        <p14:creationId xmlns:p14="http://schemas.microsoft.com/office/powerpoint/2010/main" val="418507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58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39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8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4D9EE5-D0AA-4D4F-A443-F107FF0E9090}" type="datetimeFigureOut">
              <a:rPr lang="es-ES" smtClean="0"/>
              <a:t>25/7/21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F1091CB-98BE-4847-8CF0-78549D29B64A}" type="slidenum">
              <a:rPr lang="es-ES" smtClean="0"/>
              <a:t>‹Nº›</a:t>
            </a:fld>
            <a:endParaRPr lang="es-ES"/>
          </a:p>
        </p:txBody>
      </p:sp>
    </p:spTree>
    <p:extLst>
      <p:ext uri="{BB962C8B-B14F-4D97-AF65-F5344CB8AC3E}">
        <p14:creationId xmlns:p14="http://schemas.microsoft.com/office/powerpoint/2010/main" val="1992786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4D9EE5-D0AA-4D4F-A443-F107FF0E9090}" type="datetimeFigureOut">
              <a:rPr lang="es-ES" smtClean="0"/>
              <a:t>25/7/21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F1091CB-98BE-4847-8CF0-78549D29B64A}" type="slidenum">
              <a:rPr lang="es-ES" smtClean="0"/>
              <a:t>‹Nº›</a:t>
            </a:fld>
            <a:endParaRPr lang="es-ES"/>
          </a:p>
        </p:txBody>
      </p:sp>
    </p:spTree>
    <p:extLst>
      <p:ext uri="{BB962C8B-B14F-4D97-AF65-F5344CB8AC3E}">
        <p14:creationId xmlns:p14="http://schemas.microsoft.com/office/powerpoint/2010/main" val="337161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84D9EE5-D0AA-4D4F-A443-F107FF0E9090}" type="datetimeFigureOut">
              <a:rPr lang="es-ES" smtClean="0"/>
              <a:t>25/7/21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F1091CB-98BE-4847-8CF0-78549D29B64A}" type="slidenum">
              <a:rPr lang="es-ES" smtClean="0"/>
              <a:t>‹Nº›</a:t>
            </a:fld>
            <a:endParaRPr lang="es-ES"/>
          </a:p>
        </p:txBody>
      </p:sp>
    </p:spTree>
    <p:extLst>
      <p:ext uri="{BB962C8B-B14F-4D97-AF65-F5344CB8AC3E}">
        <p14:creationId xmlns:p14="http://schemas.microsoft.com/office/powerpoint/2010/main" val="233700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4D9EE5-D0AA-4D4F-A443-F107FF0E9090}" type="datetimeFigureOut">
              <a:rPr lang="es-ES" smtClean="0"/>
              <a:t>25/7/21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F1091CB-98BE-4847-8CF0-78549D29B64A}" type="slidenum">
              <a:rPr lang="es-ES" smtClean="0"/>
              <a:t>‹Nº›</a:t>
            </a:fld>
            <a:endParaRPr lang="es-ES"/>
          </a:p>
        </p:txBody>
      </p:sp>
    </p:spTree>
    <p:extLst>
      <p:ext uri="{BB962C8B-B14F-4D97-AF65-F5344CB8AC3E}">
        <p14:creationId xmlns:p14="http://schemas.microsoft.com/office/powerpoint/2010/main" val="142480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9A4010E-5AF7-0040-8A7C-30901FE32E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9123362"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 name="Slide Number Placeholder 3"/>
          <p:cNvSpPr>
            <a:spLocks noGrp="1"/>
          </p:cNvSpPr>
          <p:nvPr>
            <p:ph type="sldNum" sz="quarter" idx="12"/>
          </p:nvPr>
        </p:nvSpPr>
        <p:spPr>
          <a:xfrm>
            <a:off x="7086600" y="6543891"/>
            <a:ext cx="2057400" cy="365125"/>
          </a:xfrm>
        </p:spPr>
        <p:txBody>
          <a:bodyPr/>
          <a:lstStyle>
            <a:lvl1pPr>
              <a:defRPr>
                <a:solidFill>
                  <a:schemeClr val="accent5">
                    <a:lumMod val="50000"/>
                  </a:schemeClr>
                </a:solidFill>
              </a:defRPr>
            </a:lvl1pPr>
          </a:lstStyle>
          <a:p>
            <a:fld id="{8F1091CB-98BE-4847-8CF0-78549D29B64A}" type="slidenum">
              <a:rPr lang="es-ES" smtClean="0"/>
              <a:pPr/>
              <a:t>‹Nº›</a:t>
            </a:fld>
            <a:endParaRPr lang="es-ES" dirty="0"/>
          </a:p>
        </p:txBody>
      </p:sp>
    </p:spTree>
    <p:extLst>
      <p:ext uri="{BB962C8B-B14F-4D97-AF65-F5344CB8AC3E}">
        <p14:creationId xmlns:p14="http://schemas.microsoft.com/office/powerpoint/2010/main" val="3188342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57C04C4-46FF-CC4D-B96F-DF80ACE55661}"/>
              </a:ext>
            </a:extLst>
          </p:cNvPr>
          <p:cNvPicPr>
            <a:picLocks noChangeAspect="1"/>
          </p:cNvPicPr>
          <p:nvPr userDrawn="1"/>
        </p:nvPicPr>
        <p:blipFill>
          <a:blip r:embed="rId2"/>
          <a:stretch>
            <a:fillRect/>
          </a:stretch>
        </p:blipFill>
        <p:spPr>
          <a:xfrm>
            <a:off x="26228" y="0"/>
            <a:ext cx="9117772" cy="6858000"/>
          </a:xfrm>
          <a:prstGeom prst="rect">
            <a:avLst/>
          </a:prstGeom>
        </p:spPr>
      </p:pic>
    </p:spTree>
    <p:extLst>
      <p:ext uri="{BB962C8B-B14F-4D97-AF65-F5344CB8AC3E}">
        <p14:creationId xmlns:p14="http://schemas.microsoft.com/office/powerpoint/2010/main" val="28948839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D9EE5-D0AA-4D4F-A443-F107FF0E9090}" type="datetimeFigureOut">
              <a:rPr lang="es-ES" smtClean="0"/>
              <a:t>25/7/21</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091CB-98BE-4847-8CF0-78549D29B64A}" type="slidenum">
              <a:rPr lang="es-ES" smtClean="0"/>
              <a:t>‹Nº›</a:t>
            </a:fld>
            <a:endParaRPr lang="es-ES"/>
          </a:p>
        </p:txBody>
      </p:sp>
    </p:spTree>
    <p:extLst>
      <p:ext uri="{BB962C8B-B14F-4D97-AF65-F5344CB8AC3E}">
        <p14:creationId xmlns:p14="http://schemas.microsoft.com/office/powerpoint/2010/main" val="6351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s://builtin.com/blockchain/blockchain-applications" TargetMode="External"/><Relationship Id="rId3" Type="http://schemas.openxmlformats.org/officeDocument/2006/relationships/hyperlink" Target="https://tokeny.com/defi-ecosystem/" TargetMode="External"/><Relationship Id="rId7" Type="http://schemas.openxmlformats.org/officeDocument/2006/relationships/hyperlink" Target="https://www.itransition.com/blog/smart-contract-platforms" TargetMode="External"/><Relationship Id="rId2" Type="http://schemas.openxmlformats.org/officeDocument/2006/relationships/hyperlink" Target="https://cointelegraph.com/news/the-future-of-finance-is-defi-intelligence" TargetMode="External"/><Relationship Id="rId1" Type="http://schemas.openxmlformats.org/officeDocument/2006/relationships/slideLayout" Target="../slideLayouts/slideLayout6.xml"/><Relationship Id="rId6" Type="http://schemas.openxmlformats.org/officeDocument/2006/relationships/hyperlink" Target="https://www.ibm.com/topics/smart-contracts" TargetMode="External"/><Relationship Id="rId5" Type="http://schemas.openxmlformats.org/officeDocument/2006/relationships/hyperlink" Target="https://academy.shrimpy.io/post/the-best-smart-contract-platforms" TargetMode="External"/><Relationship Id="rId4" Type="http://schemas.openxmlformats.org/officeDocument/2006/relationships/hyperlink" Target="https://consensys.net/blockchain-use-cases/finan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blog.etherisc.com/gif-tutorial-part-1-dc595057c1b9"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builtin.com/blockchain/blockchain-insurance-compan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2774703" y="2831123"/>
            <a:ext cx="6189785" cy="105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83" tIns="42192" rIns="84383" bIns="42192"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fontAlgn="base">
              <a:spcBef>
                <a:spcPct val="0"/>
              </a:spcBef>
              <a:spcAft>
                <a:spcPct val="0"/>
              </a:spcAft>
            </a:pPr>
            <a:r>
              <a:rPr lang="es-ES" altLang="es-ES" sz="2215" b="1" dirty="0" err="1">
                <a:solidFill>
                  <a:prstClr val="black"/>
                </a:solidFill>
                <a:latin typeface="Gill Sans" pitchFamily="34" charset="0"/>
                <a:cs typeface="Arial" charset="0"/>
              </a:rPr>
              <a:t>Blockchain</a:t>
            </a:r>
            <a:r>
              <a:rPr lang="es-ES" altLang="es-ES" sz="2215" b="1" dirty="0">
                <a:solidFill>
                  <a:prstClr val="black"/>
                </a:solidFill>
                <a:latin typeface="Gill Sans" pitchFamily="34" charset="0"/>
                <a:cs typeface="Arial" charset="0"/>
              </a:rPr>
              <a:t> y SmartContracts</a:t>
            </a:r>
          </a:p>
        </p:txBody>
      </p:sp>
      <p:sp>
        <p:nvSpPr>
          <p:cNvPr id="6" name="Rectangle 7"/>
          <p:cNvSpPr>
            <a:spLocks noChangeArrowheads="1"/>
          </p:cNvSpPr>
          <p:nvPr/>
        </p:nvSpPr>
        <p:spPr bwMode="auto">
          <a:xfrm>
            <a:off x="3128065" y="4619527"/>
            <a:ext cx="5908431" cy="161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83" tIns="42192" rIns="84383" bIns="42192"/>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fontAlgn="base">
              <a:spcBef>
                <a:spcPct val="20000"/>
              </a:spcBef>
              <a:spcAft>
                <a:spcPct val="0"/>
              </a:spcAft>
            </a:pPr>
            <a:r>
              <a:rPr lang="es-ES" altLang="es-ES" sz="1477" b="1" dirty="0">
                <a:solidFill>
                  <a:prstClr val="black"/>
                </a:solidFill>
                <a:latin typeface="Gill Sans" pitchFamily="34" charset="0"/>
                <a:cs typeface="Arial" charset="0"/>
              </a:rPr>
              <a:t>PROFESOR</a:t>
            </a:r>
          </a:p>
          <a:p>
            <a:pPr marL="316531" indent="-316531" algn="r" fontAlgn="base">
              <a:spcBef>
                <a:spcPct val="20000"/>
              </a:spcBef>
              <a:spcAft>
                <a:spcPct val="0"/>
              </a:spcAft>
            </a:pPr>
            <a:r>
              <a:rPr lang="es-ES" sz="1400" b="1" dirty="0">
                <a:solidFill>
                  <a:srgbClr val="00003A"/>
                </a:solidFill>
                <a:latin typeface="Arial" pitchFamily="34" charset="0"/>
                <a:cs typeface="Arial" charset="0"/>
              </a:rPr>
              <a:t>Salvador Casquero </a:t>
            </a:r>
            <a:r>
              <a:rPr lang="es-ES" sz="1400" b="1" dirty="0" err="1">
                <a:solidFill>
                  <a:srgbClr val="00003A"/>
                </a:solidFill>
                <a:latin typeface="Arial" pitchFamily="34" charset="0"/>
                <a:cs typeface="Arial" charset="0"/>
              </a:rPr>
              <a:t>Algarra</a:t>
            </a:r>
            <a:endParaRPr lang="es-ES" sz="1400" b="1" dirty="0">
              <a:solidFill>
                <a:srgbClr val="00003A"/>
              </a:solidFill>
              <a:latin typeface="Arial" pitchFamily="34" charset="0"/>
              <a:cs typeface="Arial" charset="0"/>
            </a:endParaRPr>
          </a:p>
          <a:p>
            <a:pPr marL="316531" indent="-316531" algn="r" fontAlgn="base">
              <a:spcBef>
                <a:spcPct val="20000"/>
              </a:spcBef>
              <a:spcAft>
                <a:spcPct val="0"/>
              </a:spcAft>
            </a:pPr>
            <a:r>
              <a:rPr lang="es-ES" sz="1400" b="1" dirty="0">
                <a:solidFill>
                  <a:srgbClr val="00003A"/>
                </a:solidFill>
                <a:latin typeface="Arial" pitchFamily="34" charset="0"/>
                <a:cs typeface="Arial" charset="0"/>
              </a:rPr>
              <a:t>salvador.casquero@2gether.global</a:t>
            </a:r>
          </a:p>
          <a:p>
            <a:pPr marL="316531" indent="-316531" algn="r" fontAlgn="base">
              <a:spcBef>
                <a:spcPct val="20000"/>
              </a:spcBef>
              <a:spcAft>
                <a:spcPct val="0"/>
              </a:spcAft>
            </a:pPr>
            <a:endParaRPr lang="es-ES" sz="1400" dirty="0">
              <a:solidFill>
                <a:srgbClr val="00003A"/>
              </a:solidFill>
              <a:latin typeface="Arial" pitchFamily="34" charset="0"/>
              <a:cs typeface="Arial" charset="0"/>
            </a:endParaRPr>
          </a:p>
          <a:p>
            <a:pPr algn="r" fontAlgn="base">
              <a:spcBef>
                <a:spcPct val="20000"/>
              </a:spcBef>
              <a:spcAft>
                <a:spcPct val="0"/>
              </a:spcAft>
            </a:pPr>
            <a:r>
              <a:rPr lang="es-ES" sz="1108" dirty="0">
                <a:solidFill>
                  <a:srgbClr val="000000"/>
                </a:solidFill>
                <a:latin typeface="Gill Sans" pitchFamily="1" charset="0"/>
                <a:cs typeface="Arial" charset="0"/>
              </a:rPr>
              <a:t> </a:t>
            </a:r>
            <a:endParaRPr lang="es-ES" altLang="es-ES" sz="1477" dirty="0">
              <a:solidFill>
                <a:prstClr val="black"/>
              </a:solidFill>
              <a:latin typeface="Gill Sans" pitchFamily="34" charset="0"/>
              <a:cs typeface="Arial" charset="0"/>
            </a:endParaRPr>
          </a:p>
        </p:txBody>
      </p:sp>
      <p:sp>
        <p:nvSpPr>
          <p:cNvPr id="8" name="Rectángulo 7"/>
          <p:cNvSpPr/>
          <p:nvPr/>
        </p:nvSpPr>
        <p:spPr>
          <a:xfrm>
            <a:off x="6082280" y="620688"/>
            <a:ext cx="2882208" cy="288032"/>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CuadroTexto 6"/>
          <p:cNvSpPr txBox="1"/>
          <p:nvPr/>
        </p:nvSpPr>
        <p:spPr>
          <a:xfrm>
            <a:off x="6935398" y="501675"/>
            <a:ext cx="1518364" cy="461665"/>
          </a:xfrm>
          <a:prstGeom prst="rect">
            <a:avLst/>
          </a:prstGeom>
          <a:noFill/>
        </p:spPr>
        <p:txBody>
          <a:bodyPr wrap="none" rtlCol="0">
            <a:spAutoFit/>
          </a:bodyPr>
          <a:lstStyle/>
          <a:p>
            <a:pPr fontAlgn="base">
              <a:spcBef>
                <a:spcPct val="0"/>
              </a:spcBef>
              <a:spcAft>
                <a:spcPct val="0"/>
              </a:spcAft>
            </a:pPr>
            <a:r>
              <a:rPr lang="es-ES_tradnl" sz="2400" dirty="0">
                <a:solidFill>
                  <a:srgbClr val="002060"/>
                </a:solidFill>
                <a:latin typeface="Gill Sans" panose="020B0502020104020203" pitchFamily="34" charset="0"/>
                <a:cs typeface="Gill Sans" panose="020B0502020104020203" pitchFamily="34" charset="0"/>
              </a:rPr>
              <a:t>FINTECH</a:t>
            </a:r>
            <a:endParaRPr lang="es-ES" sz="2400" dirty="0">
              <a:solidFill>
                <a:srgbClr val="002060"/>
              </a:solidFill>
              <a:latin typeface="Gill Sans" panose="020B0502020104020203" pitchFamily="34" charset="0"/>
              <a:cs typeface="Gill Sans" panose="020B0502020104020203" pitchFamily="34" charset="0"/>
            </a:endParaRPr>
          </a:p>
        </p:txBody>
      </p:sp>
    </p:spTree>
    <p:extLst>
      <p:ext uri="{BB962C8B-B14F-4D97-AF65-F5344CB8AC3E}">
        <p14:creationId xmlns:p14="http://schemas.microsoft.com/office/powerpoint/2010/main" val="337935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07796A4-E364-3140-AFCE-2D3DDD70A91E}"/>
              </a:ext>
            </a:extLst>
          </p:cNvPr>
          <p:cNvPicPr>
            <a:picLocks noChangeAspect="1"/>
          </p:cNvPicPr>
          <p:nvPr/>
        </p:nvPicPr>
        <p:blipFill>
          <a:blip r:embed="rId2"/>
          <a:stretch>
            <a:fillRect/>
          </a:stretch>
        </p:blipFill>
        <p:spPr>
          <a:xfrm>
            <a:off x="947396" y="892322"/>
            <a:ext cx="7158748" cy="2919101"/>
          </a:xfrm>
          <a:prstGeom prst="rect">
            <a:avLst/>
          </a:prstGeom>
        </p:spPr>
      </p:pic>
      <p:sp>
        <p:nvSpPr>
          <p:cNvPr id="3" name="Shape 142">
            <a:extLst>
              <a:ext uri="{FF2B5EF4-FFF2-40B4-BE49-F238E27FC236}">
                <a16:creationId xmlns:a16="http://schemas.microsoft.com/office/drawing/2014/main" id="{554A8077-D3D3-374C-9ED4-B43D8D6BBFF0}"/>
              </a:ext>
            </a:extLst>
          </p:cNvPr>
          <p:cNvSpPr/>
          <p:nvPr/>
        </p:nvSpPr>
        <p:spPr>
          <a:xfrm>
            <a:off x="311859" y="167729"/>
            <a:ext cx="3741345"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Plataformas de Smart Contracts</a:t>
            </a:r>
            <a:endParaRPr sz="2250"/>
          </a:p>
        </p:txBody>
      </p:sp>
      <p:sp>
        <p:nvSpPr>
          <p:cNvPr id="4" name="Rectángulo 3">
            <a:extLst>
              <a:ext uri="{FF2B5EF4-FFF2-40B4-BE49-F238E27FC236}">
                <a16:creationId xmlns:a16="http://schemas.microsoft.com/office/drawing/2014/main" id="{BC810281-2B49-CD43-8866-54999D3574ED}"/>
              </a:ext>
            </a:extLst>
          </p:cNvPr>
          <p:cNvSpPr/>
          <p:nvPr/>
        </p:nvSpPr>
        <p:spPr>
          <a:xfrm>
            <a:off x="4644639" y="167729"/>
            <a:ext cx="4572000" cy="646331"/>
          </a:xfrm>
          <a:prstGeom prst="rect">
            <a:avLst/>
          </a:prstGeom>
        </p:spPr>
        <p:txBody>
          <a:bodyPr>
            <a:spAutoFit/>
          </a:bodyPr>
          <a:lstStyle/>
          <a:p>
            <a:r>
              <a:rPr lang="es-ES"/>
              <a:t>https://www.itransition.com/blog/smart-contract-platforms</a:t>
            </a:r>
          </a:p>
        </p:txBody>
      </p:sp>
      <p:sp>
        <p:nvSpPr>
          <p:cNvPr id="5" name="Rectángulo 4">
            <a:extLst>
              <a:ext uri="{FF2B5EF4-FFF2-40B4-BE49-F238E27FC236}">
                <a16:creationId xmlns:a16="http://schemas.microsoft.com/office/drawing/2014/main" id="{CD6CDC1E-1060-394C-92CF-5279A9C05FDC}"/>
              </a:ext>
            </a:extLst>
          </p:cNvPr>
          <p:cNvSpPr/>
          <p:nvPr/>
        </p:nvSpPr>
        <p:spPr>
          <a:xfrm>
            <a:off x="947396" y="4244598"/>
            <a:ext cx="4572000" cy="1338828"/>
          </a:xfrm>
          <a:prstGeom prst="rect">
            <a:avLst/>
          </a:prstGeom>
        </p:spPr>
        <p:txBody>
          <a:bodyPr>
            <a:spAutoFit/>
          </a:bodyPr>
          <a:lstStyle/>
          <a:p>
            <a:r>
              <a:rPr lang="es-ES" sz="900" b="1"/>
              <a:t>Ethereum</a:t>
            </a:r>
            <a:r>
              <a:rPr lang="es-ES" sz="900"/>
              <a:t> </a:t>
            </a:r>
          </a:p>
          <a:p>
            <a:endParaRPr lang="es-ES" sz="900"/>
          </a:p>
          <a:p>
            <a:pPr marL="171450" indent="-171450">
              <a:buFont typeface="Arial" panose="020B0604020202020204" pitchFamily="34" charset="0"/>
              <a:buChar char="•"/>
            </a:pPr>
            <a:r>
              <a:rPr lang="es-ES" sz="900"/>
              <a:t>primera plataforma de contratos inteligentes del mundo</a:t>
            </a:r>
          </a:p>
          <a:p>
            <a:pPr marL="171450" indent="-171450">
              <a:buFont typeface="Arial" panose="020B0604020202020204" pitchFamily="34" charset="0"/>
              <a:buChar char="•"/>
            </a:pPr>
            <a:r>
              <a:rPr lang="es-ES" sz="900"/>
              <a:t>Más popular entre los desarrolladores a día de hoy ( Intel, Samsung, JPMorgan, IBM ) con la comunidad más grande (~200.000)</a:t>
            </a:r>
          </a:p>
          <a:p>
            <a:pPr marL="171450" indent="-171450">
              <a:buFont typeface="Arial" panose="020B0604020202020204" pitchFamily="34" charset="0"/>
              <a:buChar char="•"/>
            </a:pPr>
            <a:r>
              <a:rPr lang="es-ES" sz="900"/>
              <a:t>Todo tipo de aplicaciones desde las DAO hasta las ICO</a:t>
            </a:r>
          </a:p>
          <a:p>
            <a:pPr marL="171450" indent="-171450">
              <a:buFont typeface="Arial" panose="020B0604020202020204" pitchFamily="34" charset="0"/>
              <a:buChar char="•"/>
            </a:pPr>
            <a:r>
              <a:rPr lang="es-ES" sz="900"/>
              <a:t>eEstandarización, la seguridad y el soporte.</a:t>
            </a:r>
          </a:p>
          <a:p>
            <a:pPr marL="171450" indent="-171450">
              <a:buFont typeface="Arial" panose="020B0604020202020204" pitchFamily="34" charset="0"/>
              <a:buChar char="•"/>
            </a:pPr>
            <a:r>
              <a:rPr lang="es-ES" sz="900"/>
              <a:t>Popularidad -&gt; a la vez su fuerza y su debilidad ( sobrecarga de la red y coste de gas)</a:t>
            </a:r>
          </a:p>
          <a:p>
            <a:pPr marL="171450" indent="-171450">
              <a:buFont typeface="Arial" panose="020B0604020202020204" pitchFamily="34" charset="0"/>
              <a:buChar char="•"/>
            </a:pPr>
            <a:r>
              <a:rPr lang="es-ES" sz="900"/>
              <a:t>Ethreum 2.0</a:t>
            </a:r>
          </a:p>
        </p:txBody>
      </p:sp>
    </p:spTree>
    <p:extLst>
      <p:ext uri="{BB962C8B-B14F-4D97-AF65-F5344CB8AC3E}">
        <p14:creationId xmlns:p14="http://schemas.microsoft.com/office/powerpoint/2010/main" val="2744958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34EEAC-13E8-7348-87FA-8ED4C5BEF4A8}"/>
              </a:ext>
            </a:extLst>
          </p:cNvPr>
          <p:cNvPicPr>
            <a:picLocks noChangeAspect="1"/>
          </p:cNvPicPr>
          <p:nvPr/>
        </p:nvPicPr>
        <p:blipFill rotWithShape="1">
          <a:blip r:embed="rId2"/>
          <a:srcRect b="47369"/>
          <a:stretch/>
        </p:blipFill>
        <p:spPr>
          <a:xfrm>
            <a:off x="85761" y="723900"/>
            <a:ext cx="9000490" cy="5253990"/>
          </a:xfrm>
          <a:prstGeom prst="rect">
            <a:avLst/>
          </a:prstGeom>
        </p:spPr>
      </p:pic>
      <p:sp>
        <p:nvSpPr>
          <p:cNvPr id="3" name="Shape 142">
            <a:extLst>
              <a:ext uri="{FF2B5EF4-FFF2-40B4-BE49-F238E27FC236}">
                <a16:creationId xmlns:a16="http://schemas.microsoft.com/office/drawing/2014/main" id="{B6EFD7CC-79C0-E143-89FC-7E519139B9C5}"/>
              </a:ext>
            </a:extLst>
          </p:cNvPr>
          <p:cNvSpPr/>
          <p:nvPr/>
        </p:nvSpPr>
        <p:spPr>
          <a:xfrm>
            <a:off x="311859" y="167729"/>
            <a:ext cx="3741345"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Plataformas de Smart Contracts</a:t>
            </a:r>
            <a:endParaRPr sz="2250"/>
          </a:p>
        </p:txBody>
      </p:sp>
    </p:spTree>
    <p:extLst>
      <p:ext uri="{BB962C8B-B14F-4D97-AF65-F5344CB8AC3E}">
        <p14:creationId xmlns:p14="http://schemas.microsoft.com/office/powerpoint/2010/main" val="4183666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34EEAC-13E8-7348-87FA-8ED4C5BEF4A8}"/>
              </a:ext>
            </a:extLst>
          </p:cNvPr>
          <p:cNvPicPr>
            <a:picLocks noChangeAspect="1"/>
          </p:cNvPicPr>
          <p:nvPr/>
        </p:nvPicPr>
        <p:blipFill rotWithShape="1">
          <a:blip r:embed="rId2"/>
          <a:srcRect t="51715"/>
          <a:stretch/>
        </p:blipFill>
        <p:spPr>
          <a:xfrm>
            <a:off x="86360" y="811530"/>
            <a:ext cx="9000490" cy="4820176"/>
          </a:xfrm>
          <a:prstGeom prst="rect">
            <a:avLst/>
          </a:prstGeom>
        </p:spPr>
      </p:pic>
      <p:sp>
        <p:nvSpPr>
          <p:cNvPr id="3" name="Shape 142">
            <a:extLst>
              <a:ext uri="{FF2B5EF4-FFF2-40B4-BE49-F238E27FC236}">
                <a16:creationId xmlns:a16="http://schemas.microsoft.com/office/drawing/2014/main" id="{B6EFD7CC-79C0-E143-89FC-7E519139B9C5}"/>
              </a:ext>
            </a:extLst>
          </p:cNvPr>
          <p:cNvSpPr/>
          <p:nvPr/>
        </p:nvSpPr>
        <p:spPr>
          <a:xfrm>
            <a:off x="311859" y="167729"/>
            <a:ext cx="3741345"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Plataformas de Smart Contracts</a:t>
            </a:r>
            <a:endParaRPr sz="2250"/>
          </a:p>
        </p:txBody>
      </p:sp>
    </p:spTree>
    <p:extLst>
      <p:ext uri="{BB962C8B-B14F-4D97-AF65-F5344CB8AC3E}">
        <p14:creationId xmlns:p14="http://schemas.microsoft.com/office/powerpoint/2010/main" val="300998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asted-image.pdf"/>
          <p:cNvPicPr>
            <a:picLocks noChangeAspect="1"/>
          </p:cNvPicPr>
          <p:nvPr/>
        </p:nvPicPr>
        <p:blipFill>
          <a:blip r:embed="rId2"/>
          <a:stretch>
            <a:fillRect/>
          </a:stretch>
        </p:blipFill>
        <p:spPr>
          <a:xfrm>
            <a:off x="-2778458" y="-1455442"/>
            <a:ext cx="12450700" cy="8300486"/>
          </a:xfrm>
          <a:prstGeom prst="rect">
            <a:avLst/>
          </a:prstGeom>
          <a:ln w="12700">
            <a:miter lim="400000"/>
          </a:ln>
        </p:spPr>
      </p:pic>
      <p:pic>
        <p:nvPicPr>
          <p:cNvPr id="162" name="pasted-image.pdf"/>
          <p:cNvPicPr>
            <a:picLocks noChangeAspect="1"/>
          </p:cNvPicPr>
          <p:nvPr/>
        </p:nvPicPr>
        <p:blipFill>
          <a:blip r:embed="rId3"/>
          <a:stretch>
            <a:fillRect/>
          </a:stretch>
        </p:blipFill>
        <p:spPr>
          <a:xfrm>
            <a:off x="-12221" y="829996"/>
            <a:ext cx="9240903" cy="5198008"/>
          </a:xfrm>
          <a:prstGeom prst="rect">
            <a:avLst/>
          </a:prstGeom>
          <a:ln w="12700">
            <a:miter lim="400000"/>
          </a:ln>
        </p:spPr>
      </p:pic>
      <p:pic>
        <p:nvPicPr>
          <p:cNvPr id="163" name="pasted-image.pdf"/>
          <p:cNvPicPr>
            <a:picLocks noChangeAspect="1"/>
          </p:cNvPicPr>
          <p:nvPr/>
        </p:nvPicPr>
        <p:blipFill>
          <a:blip r:embed="rId4"/>
          <a:stretch>
            <a:fillRect/>
          </a:stretch>
        </p:blipFill>
        <p:spPr>
          <a:xfrm>
            <a:off x="8651990" y="5529106"/>
            <a:ext cx="285849" cy="288727"/>
          </a:xfrm>
          <a:prstGeom prst="rect">
            <a:avLst/>
          </a:prstGeom>
          <a:ln w="12700">
            <a:miter lim="400000"/>
          </a:ln>
        </p:spPr>
      </p:pic>
      <p:sp>
        <p:nvSpPr>
          <p:cNvPr id="164" name="Shape 164"/>
          <p:cNvSpPr/>
          <p:nvPr/>
        </p:nvSpPr>
        <p:spPr>
          <a:xfrm>
            <a:off x="868933" y="3417297"/>
            <a:ext cx="6774740"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FFFFFF"/>
                </a:solidFill>
                <a:latin typeface="FS Sinclair Medium"/>
                <a:ea typeface="FS Sinclair Medium"/>
                <a:cs typeface="FS Sinclair Medium"/>
                <a:sym typeface="FS Sinclair Medium"/>
              </a:defRPr>
            </a:lvl1pPr>
          </a:lstStyle>
          <a:p>
            <a:r>
              <a:rPr lang="es-ES" sz="2250"/>
              <a:t>Arquitectura: Proceso de creación de los Smart Contracts</a:t>
            </a:r>
            <a:r>
              <a:rPr sz="2250"/>
              <a:t> </a:t>
            </a:r>
          </a:p>
        </p:txBody>
      </p:sp>
    </p:spTree>
    <p:extLst>
      <p:ext uri="{BB962C8B-B14F-4D97-AF65-F5344CB8AC3E}">
        <p14:creationId xmlns:p14="http://schemas.microsoft.com/office/powerpoint/2010/main" val="26037974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F1B162-0357-C54F-8BF6-C326F4DA4C41}"/>
              </a:ext>
            </a:extLst>
          </p:cNvPr>
          <p:cNvPicPr>
            <a:picLocks noChangeAspect="1"/>
          </p:cNvPicPr>
          <p:nvPr/>
        </p:nvPicPr>
        <p:blipFill>
          <a:blip r:embed="rId2"/>
          <a:stretch>
            <a:fillRect/>
          </a:stretch>
        </p:blipFill>
        <p:spPr>
          <a:xfrm>
            <a:off x="92413" y="166645"/>
            <a:ext cx="8959174" cy="5916275"/>
          </a:xfrm>
          <a:prstGeom prst="rect">
            <a:avLst/>
          </a:prstGeom>
        </p:spPr>
      </p:pic>
    </p:spTree>
    <p:extLst>
      <p:ext uri="{BB962C8B-B14F-4D97-AF65-F5344CB8AC3E}">
        <p14:creationId xmlns:p14="http://schemas.microsoft.com/office/powerpoint/2010/main" val="316438491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859497" y="2431671"/>
            <a:ext cx="4540698" cy="3569079"/>
            <a:chOff x="5516449" y="4198456"/>
            <a:chExt cx="12108529" cy="9517544"/>
          </a:xfrm>
        </p:grpSpPr>
        <p:pic>
          <p:nvPicPr>
            <p:cNvPr id="11" name="pasted-image.pdf"/>
            <p:cNvPicPr>
              <a:picLocks noChangeAspect="1"/>
            </p:cNvPicPr>
            <p:nvPr/>
          </p:nvPicPr>
          <p:blipFill rotWithShape="1">
            <a:blip r:embed="rId2"/>
            <a:srcRect t="7250" b="7598"/>
            <a:stretch/>
          </p:blipFill>
          <p:spPr>
            <a:xfrm>
              <a:off x="5516449" y="4198456"/>
              <a:ext cx="12108529" cy="9517544"/>
            </a:xfrm>
            <a:prstGeom prst="rect">
              <a:avLst/>
            </a:prstGeom>
            <a:ln w="12700">
              <a:miter lim="400000"/>
            </a:ln>
          </p:spPr>
        </p:pic>
        <p:pic>
          <p:nvPicPr>
            <p:cNvPr id="6" name="Imagen 5"/>
            <p:cNvPicPr>
              <a:picLocks noChangeAspect="1"/>
            </p:cNvPicPr>
            <p:nvPr/>
          </p:nvPicPr>
          <p:blipFill>
            <a:blip r:embed="rId3"/>
            <a:stretch>
              <a:fillRect/>
            </a:stretch>
          </p:blipFill>
          <p:spPr>
            <a:xfrm>
              <a:off x="9053621" y="5906251"/>
              <a:ext cx="3483283" cy="1216444"/>
            </a:xfrm>
            <a:prstGeom prst="rect">
              <a:avLst/>
            </a:prstGeom>
          </p:spPr>
        </p:pic>
        <p:pic>
          <p:nvPicPr>
            <p:cNvPr id="25" name="Imagen 24"/>
            <p:cNvPicPr>
              <a:picLocks noChangeAspect="1"/>
            </p:cNvPicPr>
            <p:nvPr/>
          </p:nvPicPr>
          <p:blipFill>
            <a:blip r:embed="rId3"/>
            <a:stretch>
              <a:fillRect/>
            </a:stretch>
          </p:blipFill>
          <p:spPr>
            <a:xfrm>
              <a:off x="10475217" y="7122696"/>
              <a:ext cx="3483283" cy="1444818"/>
            </a:xfrm>
            <a:prstGeom prst="rect">
              <a:avLst/>
            </a:prstGeom>
          </p:spPr>
        </p:pic>
        <p:pic>
          <p:nvPicPr>
            <p:cNvPr id="26" name="Imagen 25"/>
            <p:cNvPicPr>
              <a:picLocks noChangeAspect="1"/>
            </p:cNvPicPr>
            <p:nvPr/>
          </p:nvPicPr>
          <p:blipFill>
            <a:blip r:embed="rId3"/>
            <a:stretch>
              <a:fillRect/>
            </a:stretch>
          </p:blipFill>
          <p:spPr>
            <a:xfrm>
              <a:off x="12119820" y="6111528"/>
              <a:ext cx="1500215" cy="1011167"/>
            </a:xfrm>
            <a:prstGeom prst="rect">
              <a:avLst/>
            </a:prstGeom>
          </p:spPr>
        </p:pic>
        <p:pic>
          <p:nvPicPr>
            <p:cNvPr id="27" name="Imagen 26"/>
            <p:cNvPicPr>
              <a:picLocks noChangeAspect="1"/>
            </p:cNvPicPr>
            <p:nvPr/>
          </p:nvPicPr>
          <p:blipFill>
            <a:blip r:embed="rId3"/>
            <a:stretch>
              <a:fillRect/>
            </a:stretch>
          </p:blipFill>
          <p:spPr>
            <a:xfrm>
              <a:off x="9203755" y="6833938"/>
              <a:ext cx="1500215" cy="1011167"/>
            </a:xfrm>
            <a:prstGeom prst="rect">
              <a:avLst/>
            </a:prstGeom>
          </p:spPr>
        </p:pic>
        <p:pic>
          <p:nvPicPr>
            <p:cNvPr id="28" name="Imagen 27"/>
            <p:cNvPicPr>
              <a:picLocks noChangeAspect="1"/>
            </p:cNvPicPr>
            <p:nvPr/>
          </p:nvPicPr>
          <p:blipFill>
            <a:blip r:embed="rId3"/>
            <a:stretch>
              <a:fillRect/>
            </a:stretch>
          </p:blipFill>
          <p:spPr>
            <a:xfrm>
              <a:off x="9628791" y="7039215"/>
              <a:ext cx="1500215" cy="1011167"/>
            </a:xfrm>
            <a:prstGeom prst="rect">
              <a:avLst/>
            </a:prstGeom>
          </p:spPr>
        </p:pic>
        <p:pic>
          <p:nvPicPr>
            <p:cNvPr id="29" name="Imagen 28"/>
            <p:cNvPicPr>
              <a:picLocks noChangeAspect="1"/>
            </p:cNvPicPr>
            <p:nvPr/>
          </p:nvPicPr>
          <p:blipFill>
            <a:blip r:embed="rId3"/>
            <a:stretch>
              <a:fillRect/>
            </a:stretch>
          </p:blipFill>
          <p:spPr>
            <a:xfrm>
              <a:off x="9781191" y="7191615"/>
              <a:ext cx="1500215" cy="1011167"/>
            </a:xfrm>
            <a:prstGeom prst="rect">
              <a:avLst/>
            </a:prstGeom>
          </p:spPr>
        </p:pic>
      </p:grpSp>
      <p:pic>
        <p:nvPicPr>
          <p:cNvPr id="8" name="Imagen 7"/>
          <p:cNvPicPr>
            <a:picLocks noChangeAspect="1"/>
          </p:cNvPicPr>
          <p:nvPr/>
        </p:nvPicPr>
        <p:blipFill>
          <a:blip r:embed="rId4"/>
          <a:stretch>
            <a:fillRect/>
          </a:stretch>
        </p:blipFill>
        <p:spPr>
          <a:xfrm>
            <a:off x="2057017" y="2011237"/>
            <a:ext cx="2552521" cy="2206594"/>
          </a:xfrm>
          <a:prstGeom prst="rect">
            <a:avLst/>
          </a:prstGeom>
        </p:spPr>
      </p:pic>
      <p:pic>
        <p:nvPicPr>
          <p:cNvPr id="151" name="pasted-image.pdf"/>
          <p:cNvPicPr>
            <a:picLocks noChangeAspect="1"/>
          </p:cNvPicPr>
          <p:nvPr/>
        </p:nvPicPr>
        <p:blipFill>
          <a:blip r:embed="rId5"/>
          <a:stretch>
            <a:fillRect/>
          </a:stretch>
        </p:blipFill>
        <p:spPr>
          <a:xfrm>
            <a:off x="8651990" y="5538908"/>
            <a:ext cx="285849" cy="288726"/>
          </a:xfrm>
          <a:prstGeom prst="rect">
            <a:avLst/>
          </a:prstGeom>
          <a:ln w="12700">
            <a:miter lim="400000"/>
          </a:ln>
        </p:spPr>
      </p:pic>
      <p:sp>
        <p:nvSpPr>
          <p:cNvPr id="152" name="Shape 152"/>
          <p:cNvSpPr/>
          <p:nvPr/>
        </p:nvSpPr>
        <p:spPr>
          <a:xfrm>
            <a:off x="489156" y="1260202"/>
            <a:ext cx="7406708"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gn="l">
              <a:defRPr sz="6000">
                <a:solidFill>
                  <a:srgbClr val="79BD84"/>
                </a:solidFill>
                <a:latin typeface="FS Sinclair Medium"/>
                <a:ea typeface="FS Sinclair Medium"/>
                <a:cs typeface="FS Sinclair Medium"/>
                <a:sym typeface="FS Sinclair Medium"/>
              </a:defRPr>
            </a:lvl1pPr>
          </a:lstStyle>
          <a:p>
            <a:r>
              <a:rPr lang="es-ES" sz="2250"/>
              <a:t>¿ Cuál debe ser la arquitectura correcta de un Smart Contract ?</a:t>
            </a:r>
            <a:endParaRPr sz="2250"/>
          </a:p>
        </p:txBody>
      </p:sp>
      <p:pic>
        <p:nvPicPr>
          <p:cNvPr id="31" name="pasted-image.pdf"/>
          <p:cNvPicPr>
            <a:picLocks noChangeAspect="1"/>
          </p:cNvPicPr>
          <p:nvPr/>
        </p:nvPicPr>
        <p:blipFill>
          <a:blip r:embed="rId6"/>
          <a:stretch>
            <a:fillRect/>
          </a:stretch>
        </p:blipFill>
        <p:spPr>
          <a:xfrm>
            <a:off x="6174634" y="2529309"/>
            <a:ext cx="335470" cy="1540759"/>
          </a:xfrm>
          <a:prstGeom prst="rect">
            <a:avLst/>
          </a:prstGeom>
          <a:ln w="12700">
            <a:miter lim="400000"/>
          </a:ln>
        </p:spPr>
      </p:pic>
      <p:sp>
        <p:nvSpPr>
          <p:cNvPr id="32" name="Shape 400"/>
          <p:cNvSpPr/>
          <p:nvPr/>
        </p:nvSpPr>
        <p:spPr>
          <a:xfrm>
            <a:off x="6620253" y="2589416"/>
            <a:ext cx="1419849" cy="200055"/>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defRPr sz="2800">
                <a:latin typeface="Roboto Light"/>
                <a:ea typeface="Roboto Light"/>
                <a:cs typeface="Roboto Light"/>
                <a:sym typeface="Roboto Light"/>
              </a:defRPr>
            </a:lvl1pPr>
          </a:lstStyle>
          <a:p>
            <a:r>
              <a:rPr lang="es-ES" sz="1050"/>
              <a:t>Capa Smart Contract</a:t>
            </a:r>
            <a:r>
              <a:rPr sz="1050"/>
              <a:t> </a:t>
            </a:r>
          </a:p>
        </p:txBody>
      </p:sp>
      <p:sp>
        <p:nvSpPr>
          <p:cNvPr id="33" name="Shape 401"/>
          <p:cNvSpPr/>
          <p:nvPr/>
        </p:nvSpPr>
        <p:spPr>
          <a:xfrm>
            <a:off x="6620254" y="3199661"/>
            <a:ext cx="954741" cy="200055"/>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defRPr sz="2800">
                <a:latin typeface="Roboto Light"/>
                <a:ea typeface="Roboto Light"/>
                <a:cs typeface="Roboto Light"/>
                <a:sym typeface="Roboto Light"/>
              </a:defRPr>
            </a:lvl1pPr>
          </a:lstStyle>
          <a:p>
            <a:r>
              <a:rPr lang="es-ES" sz="1050"/>
              <a:t>Capa de </a:t>
            </a:r>
            <a:r>
              <a:rPr sz="1050"/>
              <a:t>D</a:t>
            </a:r>
            <a:r>
              <a:rPr lang="es-ES" sz="1050"/>
              <a:t>atos</a:t>
            </a:r>
            <a:endParaRPr sz="1050"/>
          </a:p>
        </p:txBody>
      </p:sp>
      <p:sp>
        <p:nvSpPr>
          <p:cNvPr id="34" name="Shape 402"/>
          <p:cNvSpPr/>
          <p:nvPr/>
        </p:nvSpPr>
        <p:spPr>
          <a:xfrm>
            <a:off x="6620253" y="3809907"/>
            <a:ext cx="1257297" cy="200055"/>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defRPr sz="2800">
                <a:latin typeface="Roboto Light"/>
                <a:ea typeface="Roboto Light"/>
                <a:cs typeface="Roboto Light"/>
                <a:sym typeface="Roboto Light"/>
              </a:defRPr>
            </a:lvl1pPr>
          </a:lstStyle>
          <a:p>
            <a:r>
              <a:rPr lang="es-ES" sz="1050"/>
              <a:t>Capa </a:t>
            </a:r>
            <a:r>
              <a:rPr sz="1050"/>
              <a:t>Blockchain</a:t>
            </a:r>
          </a:p>
        </p:txBody>
      </p:sp>
    </p:spTree>
    <p:extLst>
      <p:ext uri="{BB962C8B-B14F-4D97-AF65-F5344CB8AC3E}">
        <p14:creationId xmlns:p14="http://schemas.microsoft.com/office/powerpoint/2010/main" val="33701904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stretch>
            <a:fillRect/>
          </a:stretch>
        </p:blipFill>
        <p:spPr>
          <a:xfrm>
            <a:off x="7146757" y="2722742"/>
            <a:ext cx="1911661" cy="1867909"/>
          </a:xfrm>
          <a:prstGeom prst="rect">
            <a:avLst/>
          </a:prstGeom>
        </p:spPr>
      </p:pic>
      <p:sp>
        <p:nvSpPr>
          <p:cNvPr id="26" name="Menos 25"/>
          <p:cNvSpPr/>
          <p:nvPr/>
        </p:nvSpPr>
        <p:spPr>
          <a:xfrm>
            <a:off x="2812595" y="4895488"/>
            <a:ext cx="2034625" cy="939597"/>
          </a:xfrm>
          <a:prstGeom prst="mathMinus">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endParaRPr lang="es-ES" sz="1200">
              <a:solidFill>
                <a:srgbClr val="FFFFFF"/>
              </a:solidFill>
              <a:sym typeface="Helvetica Light"/>
            </a:endParaRPr>
          </a:p>
        </p:txBody>
      </p:sp>
      <p:sp>
        <p:nvSpPr>
          <p:cNvPr id="9" name="Menos 8"/>
          <p:cNvSpPr/>
          <p:nvPr/>
        </p:nvSpPr>
        <p:spPr>
          <a:xfrm>
            <a:off x="2792186" y="1651431"/>
            <a:ext cx="2034625" cy="939597"/>
          </a:xfrm>
          <a:prstGeom prst="mathMinus">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endParaRPr lang="es-ES" sz="1200">
              <a:solidFill>
                <a:srgbClr val="FFFFFF"/>
              </a:solidFill>
              <a:sym typeface="Helvetica Light"/>
            </a:endParaRPr>
          </a:p>
        </p:txBody>
      </p:sp>
      <p:pic>
        <p:nvPicPr>
          <p:cNvPr id="182" name="pasted-image.pdf"/>
          <p:cNvPicPr>
            <a:picLocks noChangeAspect="1"/>
          </p:cNvPicPr>
          <p:nvPr/>
        </p:nvPicPr>
        <p:blipFill>
          <a:blip r:embed="rId4"/>
          <a:stretch>
            <a:fillRect/>
          </a:stretch>
        </p:blipFill>
        <p:spPr>
          <a:xfrm>
            <a:off x="8651990" y="5538908"/>
            <a:ext cx="285849" cy="288726"/>
          </a:xfrm>
          <a:prstGeom prst="rect">
            <a:avLst/>
          </a:prstGeom>
          <a:ln w="12700">
            <a:miter lim="400000"/>
          </a:ln>
        </p:spPr>
      </p:pic>
      <p:sp>
        <p:nvSpPr>
          <p:cNvPr id="183" name="Shape 183"/>
          <p:cNvSpPr/>
          <p:nvPr/>
        </p:nvSpPr>
        <p:spPr>
          <a:xfrm>
            <a:off x="491490" y="998517"/>
            <a:ext cx="3897349"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6000">
                <a:solidFill>
                  <a:srgbClr val="79BD84"/>
                </a:solidFill>
                <a:latin typeface="FS Sinclair Medium"/>
                <a:ea typeface="FS Sinclair Medium"/>
                <a:cs typeface="FS Sinclair Medium"/>
                <a:sym typeface="FS Sinclair Medium"/>
              </a:defRPr>
            </a:lvl1pPr>
          </a:lstStyle>
          <a:p>
            <a:r>
              <a:rPr lang="es-ES" sz="2250"/>
              <a:t>Cómo se crea un Smart Contract</a:t>
            </a:r>
            <a:r>
              <a:rPr sz="2250"/>
              <a:t>:</a:t>
            </a:r>
          </a:p>
        </p:txBody>
      </p:sp>
      <p:sp>
        <p:nvSpPr>
          <p:cNvPr id="184" name="Shape 184"/>
          <p:cNvSpPr/>
          <p:nvPr/>
        </p:nvSpPr>
        <p:spPr>
          <a:xfrm>
            <a:off x="491490" y="1356542"/>
            <a:ext cx="2760371" cy="21159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3000">
                <a:solidFill>
                  <a:srgbClr val="2A4A95"/>
                </a:solidFill>
                <a:latin typeface="FS Sinclair Medium"/>
                <a:ea typeface="FS Sinclair Medium"/>
                <a:cs typeface="FS Sinclair Medium"/>
                <a:sym typeface="FS Sinclair Medium"/>
              </a:defRPr>
            </a:lvl1pPr>
          </a:lstStyle>
          <a:p>
            <a:r>
              <a:rPr lang="es-ES" sz="1125"/>
              <a:t>Son el resultado de diversas hilos entrelazados</a:t>
            </a:r>
            <a:endParaRPr sz="1125"/>
          </a:p>
        </p:txBody>
      </p:sp>
      <p:pic>
        <p:nvPicPr>
          <p:cNvPr id="8" name="Imagen 7"/>
          <p:cNvPicPr>
            <a:picLocks noChangeAspect="1"/>
          </p:cNvPicPr>
          <p:nvPr/>
        </p:nvPicPr>
        <p:blipFill>
          <a:blip r:embed="rId5"/>
          <a:stretch>
            <a:fillRect/>
          </a:stretch>
        </p:blipFill>
        <p:spPr>
          <a:xfrm>
            <a:off x="2659150" y="1890976"/>
            <a:ext cx="454021" cy="3782724"/>
          </a:xfrm>
          <a:prstGeom prst="rect">
            <a:avLst/>
          </a:prstGeom>
        </p:spPr>
      </p:pic>
      <p:sp>
        <p:nvSpPr>
          <p:cNvPr id="25" name="Menos 24"/>
          <p:cNvSpPr/>
          <p:nvPr/>
        </p:nvSpPr>
        <p:spPr>
          <a:xfrm>
            <a:off x="2628273" y="3273459"/>
            <a:ext cx="2034625" cy="939597"/>
          </a:xfrm>
          <a:prstGeom prst="mathMinus">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endParaRPr lang="es-ES" sz="1200">
              <a:solidFill>
                <a:srgbClr val="FFFFFF"/>
              </a:solidFill>
              <a:sym typeface="Helvetica Light"/>
            </a:endParaRPr>
          </a:p>
        </p:txBody>
      </p:sp>
      <p:pic>
        <p:nvPicPr>
          <p:cNvPr id="4" name="Imagen 3"/>
          <p:cNvPicPr>
            <a:picLocks noChangeAspect="1"/>
          </p:cNvPicPr>
          <p:nvPr/>
        </p:nvPicPr>
        <p:blipFill>
          <a:blip r:embed="rId6"/>
          <a:stretch>
            <a:fillRect/>
          </a:stretch>
        </p:blipFill>
        <p:spPr>
          <a:xfrm>
            <a:off x="3754367" y="1568138"/>
            <a:ext cx="3392391" cy="4177116"/>
          </a:xfrm>
          <a:prstGeom prst="rect">
            <a:avLst/>
          </a:prstGeom>
        </p:spPr>
      </p:pic>
      <p:sp>
        <p:nvSpPr>
          <p:cNvPr id="10" name="Menos 9"/>
          <p:cNvSpPr/>
          <p:nvPr/>
        </p:nvSpPr>
        <p:spPr>
          <a:xfrm>
            <a:off x="1567543" y="3288046"/>
            <a:ext cx="1285875" cy="939597"/>
          </a:xfrm>
          <a:prstGeom prst="mathMinus">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endParaRPr lang="es-ES" sz="1200">
              <a:solidFill>
                <a:srgbClr val="FFFFFF"/>
              </a:solidFill>
              <a:sym typeface="Helvetica Light"/>
            </a:endParaRPr>
          </a:p>
        </p:txBody>
      </p:sp>
      <p:pic>
        <p:nvPicPr>
          <p:cNvPr id="15" name="Imagen 14"/>
          <p:cNvPicPr>
            <a:picLocks noChangeAspect="1"/>
          </p:cNvPicPr>
          <p:nvPr/>
        </p:nvPicPr>
        <p:blipFill>
          <a:blip r:embed="rId8"/>
          <a:stretch>
            <a:fillRect/>
          </a:stretch>
        </p:blipFill>
        <p:spPr>
          <a:xfrm>
            <a:off x="491490" y="3110306"/>
            <a:ext cx="1286176" cy="1344063"/>
          </a:xfrm>
          <a:prstGeom prst="rect">
            <a:avLst/>
          </a:prstGeom>
        </p:spPr>
      </p:pic>
      <p:pic>
        <p:nvPicPr>
          <p:cNvPr id="24" name="Imagen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5175" y="2850933"/>
            <a:ext cx="1667526" cy="1657169"/>
          </a:xfrm>
          <a:prstGeom prst="rect">
            <a:avLst/>
          </a:prstGeom>
        </p:spPr>
      </p:pic>
      <p:pic>
        <p:nvPicPr>
          <p:cNvPr id="27" name="Imagen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7779" y="3476611"/>
            <a:ext cx="383888" cy="381320"/>
          </a:xfrm>
          <a:prstGeom prst="rect">
            <a:avLst/>
          </a:prstGeom>
          <a:solidFill>
            <a:schemeClr val="accent4">
              <a:lumMod val="20000"/>
              <a:lumOff val="80000"/>
            </a:schemeClr>
          </a:solidFill>
        </p:spPr>
      </p:pic>
    </p:spTree>
    <p:extLst>
      <p:ext uri="{BB962C8B-B14F-4D97-AF65-F5344CB8AC3E}">
        <p14:creationId xmlns:p14="http://schemas.microsoft.com/office/powerpoint/2010/main" val="80392274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444875" y="366646"/>
            <a:ext cx="395948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Beneficios de los SMart Contracts</a:t>
            </a:r>
            <a:endParaRPr sz="2250"/>
          </a:p>
        </p:txBody>
      </p:sp>
      <p:sp>
        <p:nvSpPr>
          <p:cNvPr id="10" name="Shape 149"/>
          <p:cNvSpPr/>
          <p:nvPr/>
        </p:nvSpPr>
        <p:spPr>
          <a:xfrm>
            <a:off x="463908" y="1981818"/>
            <a:ext cx="3451670" cy="1054135"/>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buSzPct val="100000"/>
              <a:defRPr sz="3300">
                <a:latin typeface="Roboto Light"/>
                <a:ea typeface="Roboto Light"/>
                <a:cs typeface="Roboto Light"/>
                <a:sym typeface="Roboto Light"/>
              </a:defRPr>
            </a:pPr>
            <a:r>
              <a:rPr lang="es-ES" sz="1100" b="1">
                <a:latin typeface="Roboto Light"/>
                <a:ea typeface="Roboto Light"/>
              </a:rPr>
              <a:t>Velocidad, eficiencia y precisión</a:t>
            </a:r>
          </a:p>
          <a:p>
            <a:pPr algn="just">
              <a:buSzPct val="100000"/>
              <a:defRPr sz="3300">
                <a:latin typeface="Roboto Light"/>
                <a:ea typeface="Roboto Light"/>
                <a:cs typeface="Roboto Light"/>
                <a:sym typeface="Roboto Light"/>
              </a:defRPr>
            </a:pPr>
            <a:r>
              <a:rPr lang="es-ES" sz="1100">
                <a:latin typeface="Roboto Light"/>
                <a:ea typeface="Roboto Light"/>
              </a:rPr>
              <a:t>Una vez que se cumple una condición, el contrato se ejecuta de inmediato. Debido a que los contratos inteligentes son digitales y automatizados, no hay papeleo que procesar ni tiempo para reconciliar errores que a menudo resultan de completar documentos manualmente.</a:t>
            </a:r>
          </a:p>
        </p:txBody>
      </p:sp>
      <p:pic>
        <p:nvPicPr>
          <p:cNvPr id="2" name="Imagen 1">
            <a:extLst>
              <a:ext uri="{FF2B5EF4-FFF2-40B4-BE49-F238E27FC236}">
                <a16:creationId xmlns:a16="http://schemas.microsoft.com/office/drawing/2014/main" id="{44CEB86E-7E54-5E4B-A0A2-A2016AB003FA}"/>
              </a:ext>
            </a:extLst>
          </p:cNvPr>
          <p:cNvPicPr>
            <a:picLocks noChangeAspect="1"/>
          </p:cNvPicPr>
          <p:nvPr/>
        </p:nvPicPr>
        <p:blipFill>
          <a:blip r:embed="rId2"/>
          <a:stretch>
            <a:fillRect/>
          </a:stretch>
        </p:blipFill>
        <p:spPr>
          <a:xfrm>
            <a:off x="1562598" y="1194020"/>
            <a:ext cx="611909" cy="554182"/>
          </a:xfrm>
          <a:prstGeom prst="rect">
            <a:avLst/>
          </a:prstGeom>
        </p:spPr>
      </p:pic>
      <p:pic>
        <p:nvPicPr>
          <p:cNvPr id="3" name="Imagen 2">
            <a:extLst>
              <a:ext uri="{FF2B5EF4-FFF2-40B4-BE49-F238E27FC236}">
                <a16:creationId xmlns:a16="http://schemas.microsoft.com/office/drawing/2014/main" id="{EAC90C57-4D9F-C14D-98D5-2076F882D226}"/>
              </a:ext>
            </a:extLst>
          </p:cNvPr>
          <p:cNvPicPr>
            <a:picLocks noChangeAspect="1"/>
          </p:cNvPicPr>
          <p:nvPr/>
        </p:nvPicPr>
        <p:blipFill>
          <a:blip r:embed="rId3"/>
          <a:stretch>
            <a:fillRect/>
          </a:stretch>
        </p:blipFill>
        <p:spPr>
          <a:xfrm>
            <a:off x="6613053" y="1165156"/>
            <a:ext cx="508000" cy="611909"/>
          </a:xfrm>
          <a:prstGeom prst="rect">
            <a:avLst/>
          </a:prstGeom>
        </p:spPr>
      </p:pic>
      <p:pic>
        <p:nvPicPr>
          <p:cNvPr id="4" name="Imagen 3">
            <a:extLst>
              <a:ext uri="{FF2B5EF4-FFF2-40B4-BE49-F238E27FC236}">
                <a16:creationId xmlns:a16="http://schemas.microsoft.com/office/drawing/2014/main" id="{879E4002-68DF-2B45-9C92-786EAA4DECD6}"/>
              </a:ext>
            </a:extLst>
          </p:cNvPr>
          <p:cNvPicPr>
            <a:picLocks noChangeAspect="1"/>
          </p:cNvPicPr>
          <p:nvPr/>
        </p:nvPicPr>
        <p:blipFill>
          <a:blip r:embed="rId4"/>
          <a:stretch>
            <a:fillRect/>
          </a:stretch>
        </p:blipFill>
        <p:spPr>
          <a:xfrm>
            <a:off x="1539506" y="3971919"/>
            <a:ext cx="658091" cy="912091"/>
          </a:xfrm>
          <a:prstGeom prst="rect">
            <a:avLst/>
          </a:prstGeom>
        </p:spPr>
      </p:pic>
      <p:pic>
        <p:nvPicPr>
          <p:cNvPr id="5" name="Imagen 4">
            <a:extLst>
              <a:ext uri="{FF2B5EF4-FFF2-40B4-BE49-F238E27FC236}">
                <a16:creationId xmlns:a16="http://schemas.microsoft.com/office/drawing/2014/main" id="{BD542A41-888D-4743-9500-93C2CF272054}"/>
              </a:ext>
            </a:extLst>
          </p:cNvPr>
          <p:cNvPicPr>
            <a:picLocks noChangeAspect="1"/>
          </p:cNvPicPr>
          <p:nvPr/>
        </p:nvPicPr>
        <p:blipFill>
          <a:blip r:embed="rId5"/>
          <a:stretch>
            <a:fillRect/>
          </a:stretch>
        </p:blipFill>
        <p:spPr>
          <a:xfrm>
            <a:off x="6613053" y="3977693"/>
            <a:ext cx="738909" cy="900545"/>
          </a:xfrm>
          <a:prstGeom prst="rect">
            <a:avLst/>
          </a:prstGeom>
        </p:spPr>
      </p:pic>
      <p:sp>
        <p:nvSpPr>
          <p:cNvPr id="9" name="Shape 149">
            <a:extLst>
              <a:ext uri="{FF2B5EF4-FFF2-40B4-BE49-F238E27FC236}">
                <a16:creationId xmlns:a16="http://schemas.microsoft.com/office/drawing/2014/main" id="{1B2F6B12-9B22-2C4C-8080-CBADB0774D78}"/>
              </a:ext>
            </a:extLst>
          </p:cNvPr>
          <p:cNvSpPr/>
          <p:nvPr/>
        </p:nvSpPr>
        <p:spPr>
          <a:xfrm>
            <a:off x="5256673" y="1979574"/>
            <a:ext cx="3451670" cy="88485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buSzPct val="100000"/>
              <a:defRPr sz="3300">
                <a:latin typeface="Roboto Light"/>
                <a:ea typeface="Roboto Light"/>
                <a:cs typeface="Roboto Light"/>
                <a:sym typeface="Roboto Light"/>
              </a:defRPr>
            </a:pPr>
            <a:r>
              <a:rPr lang="es-ES" sz="1100" b="1">
                <a:latin typeface="Roboto Light"/>
                <a:ea typeface="Roboto Light"/>
              </a:rPr>
              <a:t>Confianza y transparencia</a:t>
            </a:r>
          </a:p>
          <a:p>
            <a:pPr algn="just">
              <a:buSzPct val="100000"/>
              <a:defRPr sz="3300">
                <a:latin typeface="Roboto Light"/>
                <a:ea typeface="Roboto Light"/>
                <a:cs typeface="Roboto Light"/>
                <a:sym typeface="Roboto Light"/>
              </a:defRPr>
            </a:pPr>
            <a:r>
              <a:rPr lang="es-ES" sz="1100">
                <a:latin typeface="Roboto Light"/>
                <a:ea typeface="Roboto Light"/>
              </a:rPr>
              <a:t>Debido a que no hay un tercero involucrado y debido a que los registros encriptados de las transacciones se comparten entre los participantes, no es necesario cuestionar si la información se ha alterado para beneficio personal.</a:t>
            </a:r>
          </a:p>
        </p:txBody>
      </p:sp>
      <p:sp>
        <p:nvSpPr>
          <p:cNvPr id="11" name="Shape 149">
            <a:extLst>
              <a:ext uri="{FF2B5EF4-FFF2-40B4-BE49-F238E27FC236}">
                <a16:creationId xmlns:a16="http://schemas.microsoft.com/office/drawing/2014/main" id="{067A11CB-6F6F-6B4F-9B7A-EDDAE7BD2E2F}"/>
              </a:ext>
            </a:extLst>
          </p:cNvPr>
          <p:cNvSpPr/>
          <p:nvPr/>
        </p:nvSpPr>
        <p:spPr>
          <a:xfrm>
            <a:off x="463907" y="4878238"/>
            <a:ext cx="3451670" cy="1223412"/>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buSzPct val="100000"/>
              <a:defRPr sz="3300">
                <a:latin typeface="Roboto Light"/>
                <a:ea typeface="Roboto Light"/>
                <a:cs typeface="Roboto Light"/>
                <a:sym typeface="Roboto Light"/>
              </a:defRPr>
            </a:pPr>
            <a:r>
              <a:rPr lang="es-ES" sz="1100" b="1">
                <a:latin typeface="Roboto Light"/>
                <a:ea typeface="Roboto Light"/>
              </a:rPr>
              <a:t>Seguridad</a:t>
            </a:r>
          </a:p>
          <a:p>
            <a:pPr algn="just">
              <a:buSzPct val="100000"/>
              <a:defRPr sz="3300">
                <a:latin typeface="Roboto Light"/>
                <a:ea typeface="Roboto Light"/>
                <a:cs typeface="Roboto Light"/>
                <a:sym typeface="Roboto Light"/>
              </a:defRPr>
            </a:pPr>
            <a:r>
              <a:rPr lang="es-ES" sz="1100">
                <a:latin typeface="Roboto Light"/>
                <a:ea typeface="Roboto Light"/>
              </a:rPr>
              <a:t>Los registros de transacciones de blockchain están encriptados, lo que los hace muy difíciles de piratear. Además, debido a que cada registro está conectado a los registros anteriores y posteriores en un libro mayor distribuido, los piratas informáticos tendrían que alterar toda la cadena para cambiar un solo registro.</a:t>
            </a:r>
          </a:p>
        </p:txBody>
      </p:sp>
      <p:sp>
        <p:nvSpPr>
          <p:cNvPr id="12" name="Shape 149">
            <a:extLst>
              <a:ext uri="{FF2B5EF4-FFF2-40B4-BE49-F238E27FC236}">
                <a16:creationId xmlns:a16="http://schemas.microsoft.com/office/drawing/2014/main" id="{F89C0969-13F3-F048-999F-607D5339DEBF}"/>
              </a:ext>
            </a:extLst>
          </p:cNvPr>
          <p:cNvSpPr/>
          <p:nvPr/>
        </p:nvSpPr>
        <p:spPr>
          <a:xfrm>
            <a:off x="5256673" y="5132153"/>
            <a:ext cx="3451670" cy="71558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buSzPct val="100000"/>
              <a:defRPr sz="3300">
                <a:latin typeface="Roboto Light"/>
                <a:ea typeface="Roboto Light"/>
                <a:cs typeface="Roboto Light"/>
                <a:sym typeface="Roboto Light"/>
              </a:defRPr>
            </a:pPr>
            <a:r>
              <a:rPr lang="es-ES" sz="1100" b="1">
                <a:latin typeface="Roboto Light"/>
                <a:ea typeface="Roboto Light"/>
              </a:rPr>
              <a:t>Ahorros</a:t>
            </a:r>
          </a:p>
          <a:p>
            <a:pPr algn="just">
              <a:buSzPct val="100000"/>
              <a:defRPr sz="3300">
                <a:latin typeface="Roboto Light"/>
                <a:ea typeface="Roboto Light"/>
                <a:cs typeface="Roboto Light"/>
                <a:sym typeface="Roboto Light"/>
              </a:defRPr>
            </a:pPr>
            <a:r>
              <a:rPr lang="es-ES" sz="1100">
                <a:latin typeface="Roboto Light"/>
                <a:ea typeface="Roboto Light"/>
              </a:rPr>
              <a:t>Los contratos inteligentes eliminan la necesidad de que los intermediarios manejen las transacciones y, por extensión, los retrasos y tarifas asociados.</a:t>
            </a:r>
          </a:p>
        </p:txBody>
      </p:sp>
    </p:spTree>
    <p:extLst>
      <p:ext uri="{BB962C8B-B14F-4D97-AF65-F5344CB8AC3E}">
        <p14:creationId xmlns:p14="http://schemas.microsoft.com/office/powerpoint/2010/main" val="190245202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52C1574-1FC4-324D-8B66-69920E3F1D93}"/>
              </a:ext>
            </a:extLst>
          </p:cNvPr>
          <p:cNvSpPr txBox="1"/>
          <p:nvPr/>
        </p:nvSpPr>
        <p:spPr>
          <a:xfrm>
            <a:off x="385580" y="1343212"/>
            <a:ext cx="4133411" cy="4607030"/>
          </a:xfrm>
          <a:prstGeom prst="rect">
            <a:avLst/>
          </a:prstGeom>
        </p:spPr>
        <p:txBody>
          <a:bodyPr vert="horz" wrap="square" lIns="0" tIns="53975" rIns="0" bIns="0" rtlCol="0">
            <a:spAutoFit/>
          </a:bodyPr>
          <a:lstStyle/>
          <a:p>
            <a:pPr marL="355600" indent="-342900">
              <a:lnSpc>
                <a:spcPct val="100000"/>
              </a:lnSpc>
              <a:spcBef>
                <a:spcPts val="425"/>
              </a:spcBef>
              <a:buFont typeface="Wingdings"/>
              <a:buChar char=""/>
              <a:tabLst>
                <a:tab pos="354965" algn="l"/>
                <a:tab pos="355600" algn="l"/>
              </a:tabLst>
            </a:pPr>
            <a:r>
              <a:rPr sz="2000" spc="25" dirty="0">
                <a:solidFill>
                  <a:srgbClr val="585858"/>
                </a:solidFill>
                <a:latin typeface="Arial"/>
                <a:cs typeface="Arial"/>
              </a:rPr>
              <a:t>Transparencia</a:t>
            </a:r>
            <a:r>
              <a:rPr sz="2000" spc="15" dirty="0">
                <a:solidFill>
                  <a:srgbClr val="585858"/>
                </a:solidFill>
                <a:latin typeface="Arial"/>
                <a:cs typeface="Arial"/>
              </a:rPr>
              <a:t> </a:t>
            </a:r>
            <a:r>
              <a:rPr sz="2000" spc="65" dirty="0">
                <a:solidFill>
                  <a:srgbClr val="585858"/>
                </a:solidFill>
                <a:latin typeface="Arial"/>
                <a:cs typeface="Arial"/>
              </a:rPr>
              <a:t>total</a:t>
            </a:r>
            <a:endParaRPr lang="es-ES" sz="2000" spc="65" dirty="0">
              <a:solidFill>
                <a:srgbClr val="585858"/>
              </a:solidFill>
              <a:latin typeface="Arial"/>
              <a:cs typeface="Arial"/>
            </a:endParaRPr>
          </a:p>
          <a:p>
            <a:pPr marL="355600" indent="-342900">
              <a:lnSpc>
                <a:spcPct val="100000"/>
              </a:lnSpc>
              <a:spcBef>
                <a:spcPts val="425"/>
              </a:spcBef>
              <a:buFont typeface="Wingdings"/>
              <a:buChar char=""/>
              <a:tabLst>
                <a:tab pos="354965" algn="l"/>
                <a:tab pos="355600" algn="l"/>
              </a:tabLst>
            </a:pPr>
            <a:endParaRPr sz="2000">
              <a:latin typeface="Arial"/>
              <a:cs typeface="Arial"/>
            </a:endParaRPr>
          </a:p>
          <a:p>
            <a:pPr marL="355600" indent="-342900">
              <a:lnSpc>
                <a:spcPct val="100000"/>
              </a:lnSpc>
              <a:spcBef>
                <a:spcPts val="330"/>
              </a:spcBef>
              <a:buFont typeface="Wingdings"/>
              <a:buChar char=""/>
              <a:tabLst>
                <a:tab pos="354965" algn="l"/>
                <a:tab pos="355600" algn="l"/>
              </a:tabLst>
            </a:pPr>
            <a:r>
              <a:rPr sz="2000" spc="25" dirty="0">
                <a:solidFill>
                  <a:srgbClr val="585858"/>
                </a:solidFill>
                <a:latin typeface="Arial"/>
                <a:cs typeface="Arial"/>
              </a:rPr>
              <a:t>No </a:t>
            </a:r>
            <a:r>
              <a:rPr sz="2000" spc="-5" dirty="0">
                <a:solidFill>
                  <a:srgbClr val="585858"/>
                </a:solidFill>
                <a:latin typeface="Arial"/>
                <a:cs typeface="Arial"/>
              </a:rPr>
              <a:t>hay </a:t>
            </a:r>
            <a:r>
              <a:rPr sz="2000" spc="35" dirty="0">
                <a:solidFill>
                  <a:srgbClr val="585858"/>
                </a:solidFill>
                <a:latin typeface="Arial"/>
                <a:cs typeface="Arial"/>
              </a:rPr>
              <a:t>malentendidos</a:t>
            </a:r>
            <a:endParaRPr lang="es-ES" sz="2000" spc="35" dirty="0">
              <a:solidFill>
                <a:srgbClr val="585858"/>
              </a:solidFill>
              <a:latin typeface="Arial"/>
              <a:cs typeface="Arial"/>
            </a:endParaRPr>
          </a:p>
          <a:p>
            <a:pPr marL="355600" indent="-342900">
              <a:lnSpc>
                <a:spcPct val="100000"/>
              </a:lnSpc>
              <a:spcBef>
                <a:spcPts val="330"/>
              </a:spcBef>
              <a:buFont typeface="Wingdings"/>
              <a:buChar char=""/>
              <a:tabLst>
                <a:tab pos="354965" algn="l"/>
                <a:tab pos="355600" algn="l"/>
              </a:tabLst>
            </a:pPr>
            <a:endParaRPr sz="2000">
              <a:latin typeface="Arial"/>
              <a:cs typeface="Arial"/>
            </a:endParaRPr>
          </a:p>
          <a:p>
            <a:pPr marL="355600" indent="-342900">
              <a:lnSpc>
                <a:spcPct val="100000"/>
              </a:lnSpc>
              <a:spcBef>
                <a:spcPts val="320"/>
              </a:spcBef>
              <a:buFont typeface="Wingdings"/>
              <a:buChar char=""/>
              <a:tabLst>
                <a:tab pos="354965" algn="l"/>
                <a:tab pos="355600" algn="l"/>
              </a:tabLst>
            </a:pPr>
            <a:r>
              <a:rPr sz="2000" spc="30" dirty="0">
                <a:solidFill>
                  <a:srgbClr val="585858"/>
                </a:solidFill>
                <a:latin typeface="Arial"/>
                <a:cs typeface="Arial"/>
              </a:rPr>
              <a:t>Rendimiento</a:t>
            </a:r>
            <a:r>
              <a:rPr sz="2000" spc="15" dirty="0">
                <a:solidFill>
                  <a:srgbClr val="585858"/>
                </a:solidFill>
                <a:latin typeface="Arial"/>
                <a:cs typeface="Arial"/>
              </a:rPr>
              <a:t> </a:t>
            </a:r>
            <a:r>
              <a:rPr sz="2000" spc="45" dirty="0">
                <a:solidFill>
                  <a:srgbClr val="585858"/>
                </a:solidFill>
                <a:latin typeface="Arial"/>
                <a:cs typeface="Arial"/>
              </a:rPr>
              <a:t>eficiente</a:t>
            </a:r>
            <a:endParaRPr lang="es-ES" sz="2000" spc="45" dirty="0">
              <a:solidFill>
                <a:srgbClr val="585858"/>
              </a:solidFill>
              <a:latin typeface="Arial"/>
              <a:cs typeface="Arial"/>
            </a:endParaRPr>
          </a:p>
          <a:p>
            <a:pPr marL="355600" indent="-342900">
              <a:lnSpc>
                <a:spcPct val="100000"/>
              </a:lnSpc>
              <a:spcBef>
                <a:spcPts val="320"/>
              </a:spcBef>
              <a:buFont typeface="Wingdings"/>
              <a:buChar char=""/>
              <a:tabLst>
                <a:tab pos="354965" algn="l"/>
                <a:tab pos="355600" algn="l"/>
              </a:tabLst>
            </a:pPr>
            <a:endParaRPr sz="2000">
              <a:latin typeface="Arial"/>
              <a:cs typeface="Arial"/>
            </a:endParaRPr>
          </a:p>
          <a:p>
            <a:pPr marL="355600" indent="-342900">
              <a:lnSpc>
                <a:spcPct val="100000"/>
              </a:lnSpc>
              <a:spcBef>
                <a:spcPts val="325"/>
              </a:spcBef>
              <a:buFont typeface="Wingdings"/>
              <a:buChar char=""/>
              <a:tabLst>
                <a:tab pos="354965" algn="l"/>
                <a:tab pos="355600" algn="l"/>
              </a:tabLst>
            </a:pPr>
            <a:r>
              <a:rPr sz="2000" spc="15" dirty="0">
                <a:solidFill>
                  <a:srgbClr val="585858"/>
                </a:solidFill>
                <a:latin typeface="Arial"/>
                <a:cs typeface="Arial"/>
              </a:rPr>
              <a:t>Sin</a:t>
            </a:r>
            <a:r>
              <a:rPr sz="2000" dirty="0">
                <a:solidFill>
                  <a:srgbClr val="585858"/>
                </a:solidFill>
                <a:latin typeface="Arial"/>
                <a:cs typeface="Arial"/>
              </a:rPr>
              <a:t> </a:t>
            </a:r>
            <a:r>
              <a:rPr sz="2000" spc="15" dirty="0">
                <a:solidFill>
                  <a:srgbClr val="585858"/>
                </a:solidFill>
                <a:latin typeface="Arial"/>
                <a:cs typeface="Arial"/>
              </a:rPr>
              <a:t>papeleo</a:t>
            </a:r>
            <a:endParaRPr lang="es-ES" sz="2000" spc="15" dirty="0">
              <a:solidFill>
                <a:srgbClr val="585858"/>
              </a:solidFill>
              <a:latin typeface="Arial"/>
              <a:cs typeface="Arial"/>
            </a:endParaRPr>
          </a:p>
          <a:p>
            <a:pPr marL="355600" indent="-342900">
              <a:lnSpc>
                <a:spcPct val="100000"/>
              </a:lnSpc>
              <a:spcBef>
                <a:spcPts val="325"/>
              </a:spcBef>
              <a:buFont typeface="Wingdings"/>
              <a:buChar char=""/>
              <a:tabLst>
                <a:tab pos="354965" algn="l"/>
                <a:tab pos="355600" algn="l"/>
              </a:tabLst>
            </a:pPr>
            <a:endParaRPr sz="2000">
              <a:latin typeface="Arial"/>
              <a:cs typeface="Arial"/>
            </a:endParaRPr>
          </a:p>
          <a:p>
            <a:pPr marL="355600" indent="-342900">
              <a:lnSpc>
                <a:spcPct val="100000"/>
              </a:lnSpc>
              <a:spcBef>
                <a:spcPts val="330"/>
              </a:spcBef>
              <a:buFont typeface="Wingdings"/>
              <a:buChar char=""/>
              <a:tabLst>
                <a:tab pos="354965" algn="l"/>
                <a:tab pos="355600" algn="l"/>
              </a:tabLst>
            </a:pPr>
            <a:r>
              <a:rPr sz="2000" spc="10" dirty="0">
                <a:solidFill>
                  <a:srgbClr val="585858"/>
                </a:solidFill>
                <a:latin typeface="Arial"/>
                <a:cs typeface="Arial"/>
              </a:rPr>
              <a:t>Copia de</a:t>
            </a:r>
            <a:r>
              <a:rPr sz="2000" spc="-25" dirty="0">
                <a:solidFill>
                  <a:srgbClr val="585858"/>
                </a:solidFill>
                <a:latin typeface="Arial"/>
                <a:cs typeface="Arial"/>
              </a:rPr>
              <a:t> </a:t>
            </a:r>
            <a:r>
              <a:rPr sz="2000" spc="25" dirty="0">
                <a:solidFill>
                  <a:srgbClr val="585858"/>
                </a:solidFill>
                <a:latin typeface="Arial"/>
                <a:cs typeface="Arial"/>
              </a:rPr>
              <a:t>seguridad</a:t>
            </a:r>
            <a:endParaRPr lang="es-ES" sz="2000" spc="25" dirty="0">
              <a:solidFill>
                <a:srgbClr val="585858"/>
              </a:solidFill>
              <a:latin typeface="Arial"/>
              <a:cs typeface="Arial"/>
            </a:endParaRPr>
          </a:p>
          <a:p>
            <a:pPr marL="355600" indent="-342900">
              <a:lnSpc>
                <a:spcPct val="100000"/>
              </a:lnSpc>
              <a:spcBef>
                <a:spcPts val="330"/>
              </a:spcBef>
              <a:buFont typeface="Wingdings"/>
              <a:buChar char=""/>
              <a:tabLst>
                <a:tab pos="354965" algn="l"/>
                <a:tab pos="355600" algn="l"/>
              </a:tabLst>
            </a:pPr>
            <a:endParaRPr sz="2000">
              <a:latin typeface="Arial"/>
              <a:cs typeface="Arial"/>
            </a:endParaRPr>
          </a:p>
          <a:p>
            <a:pPr marL="355600" indent="-342900">
              <a:lnSpc>
                <a:spcPct val="100000"/>
              </a:lnSpc>
              <a:spcBef>
                <a:spcPts val="320"/>
              </a:spcBef>
              <a:buFont typeface="Wingdings"/>
              <a:buChar char=""/>
              <a:tabLst>
                <a:tab pos="354965" algn="l"/>
                <a:tab pos="355600" algn="l"/>
              </a:tabLst>
            </a:pPr>
            <a:r>
              <a:rPr sz="2000" spc="5" dirty="0">
                <a:solidFill>
                  <a:srgbClr val="585858"/>
                </a:solidFill>
                <a:latin typeface="Arial"/>
                <a:cs typeface="Arial"/>
              </a:rPr>
              <a:t>Confianza</a:t>
            </a:r>
            <a:endParaRPr lang="es-ES" sz="2000" spc="5" dirty="0">
              <a:solidFill>
                <a:srgbClr val="585858"/>
              </a:solidFill>
              <a:latin typeface="Arial"/>
              <a:cs typeface="Arial"/>
            </a:endParaRPr>
          </a:p>
          <a:p>
            <a:pPr marL="355600" indent="-342900">
              <a:lnSpc>
                <a:spcPct val="100000"/>
              </a:lnSpc>
              <a:spcBef>
                <a:spcPts val="320"/>
              </a:spcBef>
              <a:buFont typeface="Wingdings"/>
              <a:buChar char=""/>
              <a:tabLst>
                <a:tab pos="354965" algn="l"/>
                <a:tab pos="355600" algn="l"/>
              </a:tabLst>
            </a:pPr>
            <a:endParaRPr sz="2000">
              <a:latin typeface="Arial"/>
              <a:cs typeface="Arial"/>
            </a:endParaRPr>
          </a:p>
          <a:p>
            <a:pPr marL="355600" indent="-342900">
              <a:lnSpc>
                <a:spcPct val="100000"/>
              </a:lnSpc>
              <a:spcBef>
                <a:spcPts val="900"/>
              </a:spcBef>
              <a:buFont typeface="Wingdings"/>
              <a:buChar char=""/>
              <a:tabLst>
                <a:tab pos="354965" algn="l"/>
                <a:tab pos="355600" algn="l"/>
              </a:tabLst>
            </a:pPr>
            <a:r>
              <a:rPr sz="2000" spc="20" dirty="0">
                <a:solidFill>
                  <a:srgbClr val="585858"/>
                </a:solidFill>
                <a:latin typeface="Arial"/>
                <a:cs typeface="Arial"/>
              </a:rPr>
              <a:t>Resultados</a:t>
            </a:r>
            <a:r>
              <a:rPr sz="2000" spc="-20" dirty="0">
                <a:solidFill>
                  <a:srgbClr val="585858"/>
                </a:solidFill>
                <a:latin typeface="Arial"/>
                <a:cs typeface="Arial"/>
              </a:rPr>
              <a:t> </a:t>
            </a:r>
            <a:r>
              <a:rPr sz="2000" spc="20" dirty="0">
                <a:solidFill>
                  <a:srgbClr val="585858"/>
                </a:solidFill>
                <a:latin typeface="Arial"/>
                <a:cs typeface="Arial"/>
              </a:rPr>
              <a:t>garantizados</a:t>
            </a:r>
            <a:endParaRPr sz="2000">
              <a:latin typeface="Arial"/>
              <a:cs typeface="Arial"/>
            </a:endParaRPr>
          </a:p>
        </p:txBody>
      </p:sp>
      <p:grpSp>
        <p:nvGrpSpPr>
          <p:cNvPr id="5" name="Grupo 4">
            <a:extLst>
              <a:ext uri="{FF2B5EF4-FFF2-40B4-BE49-F238E27FC236}">
                <a16:creationId xmlns:a16="http://schemas.microsoft.com/office/drawing/2014/main" id="{DAB9E106-5226-B54E-84C7-AC9CCAB42BBE}"/>
              </a:ext>
            </a:extLst>
          </p:cNvPr>
          <p:cNvGrpSpPr/>
          <p:nvPr/>
        </p:nvGrpSpPr>
        <p:grpSpPr>
          <a:xfrm>
            <a:off x="4378649" y="1031866"/>
            <a:ext cx="4553316" cy="4918376"/>
            <a:chOff x="5081015" y="1086611"/>
            <a:chExt cx="3720084" cy="3721608"/>
          </a:xfrm>
        </p:grpSpPr>
        <p:sp>
          <p:nvSpPr>
            <p:cNvPr id="6" name="object 4">
              <a:extLst>
                <a:ext uri="{FF2B5EF4-FFF2-40B4-BE49-F238E27FC236}">
                  <a16:creationId xmlns:a16="http://schemas.microsoft.com/office/drawing/2014/main" id="{3C2C23F5-8AB1-3443-AF25-FBB5D532FE82}"/>
                </a:ext>
              </a:extLst>
            </p:cNvPr>
            <p:cNvSpPr/>
            <p:nvPr/>
          </p:nvSpPr>
          <p:spPr>
            <a:xfrm>
              <a:off x="5081015" y="1086611"/>
              <a:ext cx="3720084" cy="3721608"/>
            </a:xfrm>
            <a:prstGeom prst="rect">
              <a:avLst/>
            </a:prstGeom>
            <a:blipFill>
              <a:blip r:embed="rId2" cstate="print"/>
              <a:stretch>
                <a:fillRect/>
              </a:stretch>
            </a:blipFill>
          </p:spPr>
          <p:txBody>
            <a:bodyPr wrap="square" lIns="0" tIns="0" rIns="0" bIns="0" rtlCol="0"/>
            <a:lstStyle/>
            <a:p>
              <a:endParaRPr/>
            </a:p>
          </p:txBody>
        </p:sp>
        <p:pic>
          <p:nvPicPr>
            <p:cNvPr id="7" name="Imagen 6">
              <a:extLst>
                <a:ext uri="{FF2B5EF4-FFF2-40B4-BE49-F238E27FC236}">
                  <a16:creationId xmlns:a16="http://schemas.microsoft.com/office/drawing/2014/main" id="{BD0108A3-E1D1-2049-AB1F-8457D56A3482}"/>
                </a:ext>
              </a:extLst>
            </p:cNvPr>
            <p:cNvPicPr>
              <a:picLocks noChangeAspect="1"/>
            </p:cNvPicPr>
            <p:nvPr/>
          </p:nvPicPr>
          <p:blipFill>
            <a:blip r:embed="rId3"/>
            <a:stretch>
              <a:fillRect/>
            </a:stretch>
          </p:blipFill>
          <p:spPr>
            <a:xfrm>
              <a:off x="7239000" y="4439919"/>
              <a:ext cx="1447800" cy="368300"/>
            </a:xfrm>
            <a:prstGeom prst="rect">
              <a:avLst/>
            </a:prstGeom>
          </p:spPr>
        </p:pic>
      </p:grpSp>
      <p:sp>
        <p:nvSpPr>
          <p:cNvPr id="8" name="Shape 142">
            <a:extLst>
              <a:ext uri="{FF2B5EF4-FFF2-40B4-BE49-F238E27FC236}">
                <a16:creationId xmlns:a16="http://schemas.microsoft.com/office/drawing/2014/main" id="{DBBDB8FF-7B0D-3540-893D-9EFBFAA813C3}"/>
              </a:ext>
            </a:extLst>
          </p:cNvPr>
          <p:cNvSpPr/>
          <p:nvPr/>
        </p:nvSpPr>
        <p:spPr>
          <a:xfrm>
            <a:off x="444875" y="366646"/>
            <a:ext cx="395948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Beneficios de los SMart Contracts</a:t>
            </a:r>
            <a:endParaRPr sz="2250"/>
          </a:p>
        </p:txBody>
      </p:sp>
    </p:spTree>
    <p:extLst>
      <p:ext uri="{BB962C8B-B14F-4D97-AF65-F5344CB8AC3E}">
        <p14:creationId xmlns:p14="http://schemas.microsoft.com/office/powerpoint/2010/main" val="1067591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3">
            <a:extLst>
              <a:ext uri="{FF2B5EF4-FFF2-40B4-BE49-F238E27FC236}">
                <a16:creationId xmlns:a16="http://schemas.microsoft.com/office/drawing/2014/main" id="{14089E8A-0A42-464A-8DC9-E75B086A16E5}"/>
              </a:ext>
            </a:extLst>
          </p:cNvPr>
          <p:cNvSpPr/>
          <p:nvPr/>
        </p:nvSpPr>
        <p:spPr>
          <a:xfrm>
            <a:off x="491490" y="428673"/>
            <a:ext cx="3506794"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6000">
                <a:solidFill>
                  <a:srgbClr val="79BD84"/>
                </a:solidFill>
                <a:latin typeface="FS Sinclair Medium"/>
                <a:ea typeface="FS Sinclair Medium"/>
                <a:cs typeface="FS Sinclair Medium"/>
                <a:sym typeface="FS Sinclair Medium"/>
              </a:defRPr>
            </a:lvl1pPr>
          </a:lstStyle>
          <a:p>
            <a:r>
              <a:rPr lang="es-ES" sz="2250"/>
              <a:t>¿ Cuáles son las desventajas ?</a:t>
            </a:r>
            <a:endParaRPr sz="2250"/>
          </a:p>
        </p:txBody>
      </p:sp>
      <p:sp>
        <p:nvSpPr>
          <p:cNvPr id="3" name="object 3">
            <a:extLst>
              <a:ext uri="{FF2B5EF4-FFF2-40B4-BE49-F238E27FC236}">
                <a16:creationId xmlns:a16="http://schemas.microsoft.com/office/drawing/2014/main" id="{4EF6C931-7279-9540-BE01-25D95C06C701}"/>
              </a:ext>
            </a:extLst>
          </p:cNvPr>
          <p:cNvSpPr txBox="1"/>
          <p:nvPr/>
        </p:nvSpPr>
        <p:spPr>
          <a:xfrm>
            <a:off x="491490" y="1771732"/>
            <a:ext cx="4371950" cy="3164969"/>
          </a:xfrm>
          <a:prstGeom prst="rect">
            <a:avLst/>
          </a:prstGeom>
        </p:spPr>
        <p:txBody>
          <a:bodyPr vert="horz" wrap="square" lIns="0" tIns="149860" rIns="0" bIns="0" rtlCol="0">
            <a:spAutoFit/>
          </a:bodyPr>
          <a:lstStyle/>
          <a:p>
            <a:pPr marL="12700">
              <a:lnSpc>
                <a:spcPct val="100000"/>
              </a:lnSpc>
              <a:spcBef>
                <a:spcPts val="1180"/>
              </a:spcBef>
              <a:tabLst>
                <a:tab pos="354965" algn="l"/>
              </a:tabLst>
            </a:pPr>
            <a:r>
              <a:rPr sz="2000" dirty="0">
                <a:solidFill>
                  <a:srgbClr val="585858"/>
                </a:solidFill>
                <a:latin typeface="Arial"/>
                <a:cs typeface="Arial"/>
              </a:rPr>
              <a:t>×	</a:t>
            </a:r>
            <a:r>
              <a:rPr sz="2000" spc="30" dirty="0">
                <a:solidFill>
                  <a:srgbClr val="585858"/>
                </a:solidFill>
                <a:latin typeface="Arial"/>
                <a:cs typeface="Arial"/>
              </a:rPr>
              <a:t>Confidencialidad</a:t>
            </a:r>
            <a:endParaRPr lang="es-ES" sz="2000" spc="30" dirty="0">
              <a:solidFill>
                <a:srgbClr val="585858"/>
              </a:solidFill>
              <a:latin typeface="Arial"/>
              <a:cs typeface="Arial"/>
            </a:endParaRPr>
          </a:p>
          <a:p>
            <a:pPr marL="12700">
              <a:lnSpc>
                <a:spcPct val="100000"/>
              </a:lnSpc>
              <a:spcBef>
                <a:spcPts val="1180"/>
              </a:spcBef>
              <a:tabLst>
                <a:tab pos="354965" algn="l"/>
              </a:tabLst>
            </a:pPr>
            <a:endParaRPr sz="2000">
              <a:latin typeface="Arial"/>
              <a:cs typeface="Arial"/>
            </a:endParaRPr>
          </a:p>
          <a:p>
            <a:pPr marL="12700">
              <a:lnSpc>
                <a:spcPct val="100000"/>
              </a:lnSpc>
              <a:spcBef>
                <a:spcPts val="1080"/>
              </a:spcBef>
              <a:tabLst>
                <a:tab pos="354965" algn="l"/>
              </a:tabLst>
            </a:pPr>
            <a:r>
              <a:rPr sz="2000" dirty="0">
                <a:solidFill>
                  <a:srgbClr val="585858"/>
                </a:solidFill>
                <a:latin typeface="Arial"/>
                <a:cs typeface="Arial"/>
              </a:rPr>
              <a:t>×	</a:t>
            </a:r>
            <a:r>
              <a:rPr sz="2000" spc="10" dirty="0">
                <a:solidFill>
                  <a:srgbClr val="585858"/>
                </a:solidFill>
                <a:latin typeface="Arial"/>
                <a:cs typeface="Arial"/>
              </a:rPr>
              <a:t>Errores</a:t>
            </a:r>
            <a:endParaRPr lang="es-ES" sz="2000" spc="10" dirty="0">
              <a:solidFill>
                <a:srgbClr val="585858"/>
              </a:solidFill>
              <a:latin typeface="Arial"/>
              <a:cs typeface="Arial"/>
            </a:endParaRPr>
          </a:p>
          <a:p>
            <a:pPr marL="12700">
              <a:lnSpc>
                <a:spcPct val="100000"/>
              </a:lnSpc>
              <a:spcBef>
                <a:spcPts val="1080"/>
              </a:spcBef>
              <a:tabLst>
                <a:tab pos="354965" algn="l"/>
              </a:tabLst>
            </a:pPr>
            <a:endParaRPr sz="2000">
              <a:latin typeface="Arial"/>
              <a:cs typeface="Arial"/>
            </a:endParaRPr>
          </a:p>
          <a:p>
            <a:pPr marL="12700">
              <a:lnSpc>
                <a:spcPct val="100000"/>
              </a:lnSpc>
              <a:spcBef>
                <a:spcPts val="1080"/>
              </a:spcBef>
              <a:tabLst>
                <a:tab pos="354965" algn="l"/>
              </a:tabLst>
            </a:pPr>
            <a:r>
              <a:rPr sz="2000" dirty="0">
                <a:solidFill>
                  <a:srgbClr val="585858"/>
                </a:solidFill>
                <a:latin typeface="Arial"/>
                <a:cs typeface="Arial"/>
              </a:rPr>
              <a:t>×	</a:t>
            </a:r>
            <a:r>
              <a:rPr sz="2000" spc="30" dirty="0">
                <a:solidFill>
                  <a:srgbClr val="585858"/>
                </a:solidFill>
                <a:latin typeface="Arial"/>
                <a:cs typeface="Arial"/>
              </a:rPr>
              <a:t>Contratos</a:t>
            </a:r>
            <a:r>
              <a:rPr sz="2000" spc="15" dirty="0">
                <a:solidFill>
                  <a:srgbClr val="585858"/>
                </a:solidFill>
                <a:latin typeface="Arial"/>
                <a:cs typeface="Arial"/>
              </a:rPr>
              <a:t> </a:t>
            </a:r>
            <a:r>
              <a:rPr sz="2000" spc="40" dirty="0">
                <a:solidFill>
                  <a:srgbClr val="585858"/>
                </a:solidFill>
                <a:latin typeface="Arial"/>
                <a:cs typeface="Arial"/>
              </a:rPr>
              <a:t>fraudulentos</a:t>
            </a:r>
            <a:endParaRPr lang="es-ES" sz="2000" spc="40" dirty="0">
              <a:solidFill>
                <a:srgbClr val="585858"/>
              </a:solidFill>
              <a:latin typeface="Arial"/>
              <a:cs typeface="Arial"/>
            </a:endParaRPr>
          </a:p>
          <a:p>
            <a:pPr marL="12700">
              <a:lnSpc>
                <a:spcPct val="100000"/>
              </a:lnSpc>
              <a:spcBef>
                <a:spcPts val="1080"/>
              </a:spcBef>
              <a:tabLst>
                <a:tab pos="354965" algn="l"/>
              </a:tabLst>
            </a:pPr>
            <a:endParaRPr lang="es-ES" sz="2000" spc="40" dirty="0">
              <a:solidFill>
                <a:srgbClr val="585858"/>
              </a:solidFill>
              <a:latin typeface="Arial"/>
              <a:cs typeface="Arial"/>
            </a:endParaRPr>
          </a:p>
          <a:p>
            <a:pPr marL="12700">
              <a:lnSpc>
                <a:spcPct val="100000"/>
              </a:lnSpc>
              <a:spcBef>
                <a:spcPts val="1080"/>
              </a:spcBef>
              <a:tabLst>
                <a:tab pos="354965" algn="l"/>
              </a:tabLst>
            </a:pPr>
            <a:r>
              <a:rPr lang="es-ES" sz="2000" spc="40" dirty="0">
                <a:solidFill>
                  <a:srgbClr val="585858"/>
                </a:solidFill>
                <a:latin typeface="Arial"/>
                <a:cs typeface="Arial"/>
              </a:rPr>
              <a:t>x   No todo se puede digitalizar</a:t>
            </a:r>
            <a:endParaRPr sz="2000">
              <a:latin typeface="Arial"/>
              <a:cs typeface="Arial"/>
            </a:endParaRPr>
          </a:p>
        </p:txBody>
      </p:sp>
    </p:spTree>
    <p:extLst>
      <p:ext uri="{BB962C8B-B14F-4D97-AF65-F5344CB8AC3E}">
        <p14:creationId xmlns:p14="http://schemas.microsoft.com/office/powerpoint/2010/main" val="9387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7CF53AF-F8D0-2E42-BEE3-2284A8619981}"/>
              </a:ext>
            </a:extLst>
          </p:cNvPr>
          <p:cNvSpPr txBox="1"/>
          <p:nvPr/>
        </p:nvSpPr>
        <p:spPr>
          <a:xfrm>
            <a:off x="188242" y="271522"/>
            <a:ext cx="1370227" cy="459829"/>
          </a:xfrm>
          <a:prstGeom prst="rect">
            <a:avLst/>
          </a:prstGeom>
          <a:noFill/>
        </p:spPr>
        <p:txBody>
          <a:bodyPr wrap="none" rtlCol="0">
            <a:spAutoFit/>
          </a:bodyPr>
          <a:lstStyle/>
          <a:p>
            <a:pPr fontAlgn="base">
              <a:spcBef>
                <a:spcPct val="0"/>
              </a:spcBef>
              <a:spcAft>
                <a:spcPct val="0"/>
              </a:spcAft>
            </a:pPr>
            <a:r>
              <a:rPr lang="es-ES" sz="2390" b="1" dirty="0">
                <a:solidFill>
                  <a:srgbClr val="002060"/>
                </a:solidFill>
                <a:latin typeface="Gill Sans" panose="020B0502020104020203" pitchFamily="34" charset="0"/>
                <a:cs typeface="Gill Sans" panose="020B0502020104020203" pitchFamily="34" charset="0"/>
              </a:rPr>
              <a:t>INDICE</a:t>
            </a:r>
            <a:endParaRPr lang="es-ES" sz="1793" b="1" dirty="0">
              <a:solidFill>
                <a:srgbClr val="002060"/>
              </a:solidFill>
              <a:latin typeface="Gill Sans" panose="020B0502020104020203" pitchFamily="34" charset="0"/>
              <a:cs typeface="Gill Sans" panose="020B0502020104020203" pitchFamily="34" charset="0"/>
            </a:endParaRPr>
          </a:p>
        </p:txBody>
      </p:sp>
      <p:sp>
        <p:nvSpPr>
          <p:cNvPr id="6" name="Rectángulo 5">
            <a:extLst>
              <a:ext uri="{FF2B5EF4-FFF2-40B4-BE49-F238E27FC236}">
                <a16:creationId xmlns:a16="http://schemas.microsoft.com/office/drawing/2014/main" id="{F114C339-95F8-8947-97A3-42E4D7D4A9B8}"/>
              </a:ext>
            </a:extLst>
          </p:cNvPr>
          <p:cNvSpPr/>
          <p:nvPr/>
        </p:nvSpPr>
        <p:spPr>
          <a:xfrm>
            <a:off x="362520" y="919295"/>
            <a:ext cx="7545633" cy="3126835"/>
          </a:xfrm>
          <a:prstGeom prst="rect">
            <a:avLst/>
          </a:prstGeom>
        </p:spPr>
        <p:txBody>
          <a:bodyPr wrap="square">
            <a:spAutoFit/>
          </a:bodyPr>
          <a:lstStyle/>
          <a:p>
            <a:r>
              <a:rPr lang="es-ES" sz="1793" dirty="0">
                <a:hlinkClick r:id="rId2"/>
              </a:rPr>
              <a:t>https://cointelegraph.com/news/the-future-of-finance-is-defi-intelligence</a:t>
            </a:r>
            <a:endParaRPr lang="es-ES" sz="1793" dirty="0"/>
          </a:p>
          <a:p>
            <a:r>
              <a:rPr lang="es-ES" sz="1793" dirty="0">
                <a:hlinkClick r:id="rId3"/>
              </a:rPr>
              <a:t>https://tokeny.com/defi-ecosystem/</a:t>
            </a:r>
            <a:endParaRPr lang="es-ES" sz="1793" dirty="0"/>
          </a:p>
          <a:p>
            <a:r>
              <a:rPr lang="es-ES" sz="1793" dirty="0">
                <a:hlinkClick r:id="rId4"/>
              </a:rPr>
              <a:t>https://consensys.net/blockchain-use-cases/finance/</a:t>
            </a:r>
            <a:endParaRPr lang="es-ES" sz="1793" dirty="0"/>
          </a:p>
          <a:p>
            <a:r>
              <a:rPr lang="es-ES" sz="1793" dirty="0">
                <a:hlinkClick r:id="rId5"/>
              </a:rPr>
              <a:t>https://academy.shrimpy.io/post/the-best-smart-contract-platforms</a:t>
            </a:r>
            <a:endParaRPr lang="es-ES" sz="1793" dirty="0"/>
          </a:p>
          <a:p>
            <a:r>
              <a:rPr lang="es-ES" sz="1793" dirty="0">
                <a:hlinkClick r:id="rId6"/>
              </a:rPr>
              <a:t>https://www.ibm.com/topics/smart-contracts</a:t>
            </a:r>
            <a:endParaRPr lang="es-ES" sz="1793" dirty="0"/>
          </a:p>
          <a:p>
            <a:r>
              <a:rPr lang="es-ES" sz="1793" dirty="0">
                <a:hlinkClick r:id="rId7"/>
              </a:rPr>
              <a:t>https://www.itransition.com/blog/smart-contract-platforms</a:t>
            </a:r>
            <a:r>
              <a:rPr lang="es-ES" sz="1793" dirty="0"/>
              <a:t> --&gt; </a:t>
            </a:r>
            <a:r>
              <a:rPr lang="es-ES" sz="1793" dirty="0" err="1"/>
              <a:t>tabala</a:t>
            </a:r>
            <a:endParaRPr lang="es-ES" sz="1793" dirty="0"/>
          </a:p>
          <a:p>
            <a:r>
              <a:rPr lang="es-ES" sz="1793" dirty="0">
                <a:hlinkClick r:id="rId8"/>
              </a:rPr>
              <a:t>https://builtin.com/blockchain/blockchain-applications</a:t>
            </a:r>
            <a:endParaRPr lang="es-ES" sz="1793" dirty="0"/>
          </a:p>
          <a:p>
            <a:r>
              <a:rPr lang="es-ES" sz="1793" dirty="0"/>
              <a:t>https://</a:t>
            </a:r>
            <a:r>
              <a:rPr lang="es-ES" sz="1793" dirty="0" err="1"/>
              <a:t>www.slideteam.net</a:t>
            </a:r>
            <a:r>
              <a:rPr lang="es-ES" sz="1793" dirty="0"/>
              <a:t>/</a:t>
            </a:r>
            <a:r>
              <a:rPr lang="es-ES" sz="1793" dirty="0" err="1"/>
              <a:t>smart-contracts-blockchain-powerpoint-presentation-slides.html</a:t>
            </a:r>
            <a:endParaRPr lang="es-ES" sz="1793" dirty="0"/>
          </a:p>
          <a:p>
            <a:endParaRPr lang="es-ES" sz="1793" dirty="0"/>
          </a:p>
          <a:p>
            <a:endParaRPr lang="es-ES" sz="1793" dirty="0"/>
          </a:p>
        </p:txBody>
      </p:sp>
    </p:spTree>
    <p:extLst>
      <p:ext uri="{BB962C8B-B14F-4D97-AF65-F5344CB8AC3E}">
        <p14:creationId xmlns:p14="http://schemas.microsoft.com/office/powerpoint/2010/main" val="3085963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8FDF063-79C7-D24B-AA5B-1547BF2CD881}"/>
              </a:ext>
            </a:extLst>
          </p:cNvPr>
          <p:cNvGrpSpPr/>
          <p:nvPr/>
        </p:nvGrpSpPr>
        <p:grpSpPr>
          <a:xfrm>
            <a:off x="1043608" y="208635"/>
            <a:ext cx="6695661" cy="6192163"/>
            <a:chOff x="1043608" y="208635"/>
            <a:chExt cx="6695661" cy="6192163"/>
          </a:xfrm>
        </p:grpSpPr>
        <p:sp>
          <p:nvSpPr>
            <p:cNvPr id="2" name="object 3">
              <a:extLst>
                <a:ext uri="{FF2B5EF4-FFF2-40B4-BE49-F238E27FC236}">
                  <a16:creationId xmlns:a16="http://schemas.microsoft.com/office/drawing/2014/main" id="{5FDE925B-4286-FE4F-9E1D-747FE87F859D}"/>
                </a:ext>
              </a:extLst>
            </p:cNvPr>
            <p:cNvSpPr/>
            <p:nvPr/>
          </p:nvSpPr>
          <p:spPr>
            <a:xfrm>
              <a:off x="1043608" y="208635"/>
              <a:ext cx="6695661" cy="6192163"/>
            </a:xfrm>
            <a:prstGeom prst="rect">
              <a:avLst/>
            </a:prstGeom>
            <a:blipFill>
              <a:blip r:embed="rId2" cstate="print"/>
              <a:stretch>
                <a:fillRect/>
              </a:stretch>
            </a:blipFill>
          </p:spPr>
          <p:txBody>
            <a:bodyPr wrap="square" lIns="0" tIns="0" rIns="0" bIns="0" rtlCol="0"/>
            <a:lstStyle/>
            <a:p>
              <a:endParaRPr/>
            </a:p>
          </p:txBody>
        </p:sp>
        <p:pic>
          <p:nvPicPr>
            <p:cNvPr id="3" name="Imagen 2">
              <a:extLst>
                <a:ext uri="{FF2B5EF4-FFF2-40B4-BE49-F238E27FC236}">
                  <a16:creationId xmlns:a16="http://schemas.microsoft.com/office/drawing/2014/main" id="{756ACCA2-F15C-1149-8E28-8DE112036829}"/>
                </a:ext>
              </a:extLst>
            </p:cNvPr>
            <p:cNvPicPr>
              <a:picLocks noChangeAspect="1"/>
            </p:cNvPicPr>
            <p:nvPr/>
          </p:nvPicPr>
          <p:blipFill>
            <a:blip r:embed="rId3"/>
            <a:stretch>
              <a:fillRect/>
            </a:stretch>
          </p:blipFill>
          <p:spPr>
            <a:xfrm>
              <a:off x="5107332" y="5817981"/>
              <a:ext cx="2486164" cy="469900"/>
            </a:xfrm>
            <a:prstGeom prst="rect">
              <a:avLst/>
            </a:prstGeom>
          </p:spPr>
        </p:pic>
      </p:grpSp>
    </p:spTree>
    <p:extLst>
      <p:ext uri="{BB962C8B-B14F-4D97-AF65-F5344CB8AC3E}">
        <p14:creationId xmlns:p14="http://schemas.microsoft.com/office/powerpoint/2010/main" val="2785692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asted-image.pdf"/>
          <p:cNvPicPr>
            <a:picLocks noChangeAspect="1"/>
          </p:cNvPicPr>
          <p:nvPr/>
        </p:nvPicPr>
        <p:blipFill>
          <a:blip r:embed="rId2"/>
          <a:stretch>
            <a:fillRect/>
          </a:stretch>
        </p:blipFill>
        <p:spPr>
          <a:xfrm>
            <a:off x="-19648" y="196705"/>
            <a:ext cx="9364451" cy="6242968"/>
          </a:xfrm>
          <a:prstGeom prst="rect">
            <a:avLst/>
          </a:prstGeom>
          <a:ln w="12700">
            <a:miter lim="400000"/>
          </a:ln>
        </p:spPr>
      </p:pic>
      <p:pic>
        <p:nvPicPr>
          <p:cNvPr id="4" name="Imagen 3"/>
          <p:cNvPicPr>
            <a:picLocks noChangeAspect="1"/>
          </p:cNvPicPr>
          <p:nvPr/>
        </p:nvPicPr>
        <p:blipFill>
          <a:blip r:embed="rId3"/>
          <a:stretch>
            <a:fillRect/>
          </a:stretch>
        </p:blipFill>
        <p:spPr>
          <a:xfrm>
            <a:off x="3182916" y="4680378"/>
            <a:ext cx="338922" cy="418004"/>
          </a:xfrm>
          <a:prstGeom prst="rect">
            <a:avLst/>
          </a:prstGeom>
        </p:spPr>
      </p:pic>
      <p:sp>
        <p:nvSpPr>
          <p:cNvPr id="8" name="Rectángulo 7"/>
          <p:cNvSpPr/>
          <p:nvPr/>
        </p:nvSpPr>
        <p:spPr>
          <a:xfrm>
            <a:off x="3602131" y="4386067"/>
            <a:ext cx="2858490" cy="588623"/>
          </a:xfrm>
          <a:prstGeom prst="rect">
            <a:avLst/>
          </a:prstGeom>
          <a:blipFill>
            <a:blip r:embed="rId4"/>
            <a:tile tx="0" ty="0" sx="100000" sy="100000" flip="none" algn="tl"/>
          </a:blipFill>
        </p:spPr>
        <p:txBody>
          <a:bodyPr wrap="squar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a:ln/>
                <a:solidFill>
                  <a:schemeClr val="accent3"/>
                </a:solidFill>
              </a:rPr>
              <a:t>Casos de USO</a:t>
            </a:r>
          </a:p>
        </p:txBody>
      </p:sp>
    </p:spTree>
    <p:extLst>
      <p:ext uri="{BB962C8B-B14F-4D97-AF65-F5344CB8AC3E}">
        <p14:creationId xmlns:p14="http://schemas.microsoft.com/office/powerpoint/2010/main" val="253091360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90E5AA9-CC10-A547-A257-DE78CDB0EEEB}"/>
              </a:ext>
            </a:extLst>
          </p:cNvPr>
          <p:cNvPicPr>
            <a:picLocks noChangeAspect="1"/>
          </p:cNvPicPr>
          <p:nvPr/>
        </p:nvPicPr>
        <p:blipFill>
          <a:blip r:embed="rId3"/>
          <a:stretch>
            <a:fillRect/>
          </a:stretch>
        </p:blipFill>
        <p:spPr>
          <a:xfrm>
            <a:off x="576248" y="1004544"/>
            <a:ext cx="8109404" cy="4285301"/>
          </a:xfrm>
          <a:prstGeom prst="rect">
            <a:avLst/>
          </a:prstGeom>
        </p:spPr>
      </p:pic>
    </p:spTree>
    <p:extLst>
      <p:ext uri="{BB962C8B-B14F-4D97-AF65-F5344CB8AC3E}">
        <p14:creationId xmlns:p14="http://schemas.microsoft.com/office/powerpoint/2010/main" val="139940378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5775B5-EC12-BE48-B16A-350395E043FD}"/>
              </a:ext>
            </a:extLst>
          </p:cNvPr>
          <p:cNvPicPr>
            <a:picLocks noChangeAspect="1"/>
          </p:cNvPicPr>
          <p:nvPr/>
        </p:nvPicPr>
        <p:blipFill>
          <a:blip r:embed="rId2"/>
          <a:stretch>
            <a:fillRect/>
          </a:stretch>
        </p:blipFill>
        <p:spPr>
          <a:xfrm>
            <a:off x="379693" y="1072911"/>
            <a:ext cx="8435453" cy="4464763"/>
          </a:xfrm>
          <a:prstGeom prst="rect">
            <a:avLst/>
          </a:prstGeom>
        </p:spPr>
      </p:pic>
    </p:spTree>
    <p:extLst>
      <p:ext uri="{BB962C8B-B14F-4D97-AF65-F5344CB8AC3E}">
        <p14:creationId xmlns:p14="http://schemas.microsoft.com/office/powerpoint/2010/main" val="3966424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3388300"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Casos de uso reales: Seguros</a:t>
            </a:r>
            <a:endParaRPr sz="2250"/>
          </a:p>
        </p:txBody>
      </p:sp>
      <p:pic>
        <p:nvPicPr>
          <p:cNvPr id="4" name="Imagen 3">
            <a:extLst>
              <a:ext uri="{FF2B5EF4-FFF2-40B4-BE49-F238E27FC236}">
                <a16:creationId xmlns:a16="http://schemas.microsoft.com/office/drawing/2014/main" id="{7618E11C-005C-F943-BC88-AC48DEFDAED7}"/>
              </a:ext>
            </a:extLst>
          </p:cNvPr>
          <p:cNvPicPr>
            <a:picLocks noChangeAspect="1"/>
          </p:cNvPicPr>
          <p:nvPr/>
        </p:nvPicPr>
        <p:blipFill>
          <a:blip r:embed="rId3"/>
          <a:stretch>
            <a:fillRect/>
          </a:stretch>
        </p:blipFill>
        <p:spPr>
          <a:xfrm>
            <a:off x="1689624" y="773064"/>
            <a:ext cx="5851819" cy="3394055"/>
          </a:xfrm>
          <a:prstGeom prst="rect">
            <a:avLst/>
          </a:prstGeom>
        </p:spPr>
      </p:pic>
      <p:sp>
        <p:nvSpPr>
          <p:cNvPr id="5" name="CuadroTexto 4">
            <a:extLst>
              <a:ext uri="{FF2B5EF4-FFF2-40B4-BE49-F238E27FC236}">
                <a16:creationId xmlns:a16="http://schemas.microsoft.com/office/drawing/2014/main" id="{D6855C87-5C11-A54A-9EB0-87A69D33E71D}"/>
              </a:ext>
            </a:extLst>
          </p:cNvPr>
          <p:cNvSpPr txBox="1"/>
          <p:nvPr/>
        </p:nvSpPr>
        <p:spPr>
          <a:xfrm>
            <a:off x="533727" y="4298622"/>
            <a:ext cx="8163612" cy="2308324"/>
          </a:xfrm>
          <a:prstGeom prst="rect">
            <a:avLst/>
          </a:prstGeom>
          <a:noFill/>
        </p:spPr>
        <p:txBody>
          <a:bodyPr wrap="square" rtlCol="0">
            <a:spAutoFit/>
          </a:bodyPr>
          <a:lstStyle/>
          <a:p>
            <a:r>
              <a:rPr lang="es-ES" sz="1200" b="1">
                <a:solidFill>
                  <a:schemeClr val="accent1">
                    <a:lumMod val="50000"/>
                  </a:schemeClr>
                </a:solidFill>
              </a:rPr>
              <a:t>ETHERISC: </a:t>
            </a:r>
            <a:r>
              <a:rPr lang="es-ES" sz="1200"/>
              <a:t>seguro de cosechas con la que los agricultores identifican sus tierras y cultivos, así como las posibles pérdidas debidas a la meteorología. Otra aplicación asegura a los miembros de Etherisc contra posibles hackeos de criptobilletes.</a:t>
            </a:r>
          </a:p>
          <a:p>
            <a:endParaRPr lang="es-ES" sz="1200"/>
          </a:p>
          <a:p>
            <a:r>
              <a:rPr lang="es-ES" sz="1200" b="1">
                <a:solidFill>
                  <a:schemeClr val="accent1">
                    <a:lumMod val="50000"/>
                  </a:schemeClr>
                </a:solidFill>
              </a:rPr>
              <a:t>BEENEST: </a:t>
            </a:r>
            <a:r>
              <a:rPr lang="es-ES" sz="1200"/>
              <a:t>Iniciada a finales de 2017, Beenest empezó con seguros de hogar para daños materiales sobre todo dirigido a plataforma de “home sharing”. Posteriormente, debido a los problemas que rodean a las plataformas centralizadas - seguridad, reputación y tarifas de uso- Beenest creó un modelo descentralizado a través del Bee Token oara devolver el valor a los anfitriones, los huéspedes, los “jueces” árbitros y los desarrolladores.</a:t>
            </a:r>
          </a:p>
          <a:p>
            <a:endParaRPr lang="es-ES" sz="1200"/>
          </a:p>
          <a:p>
            <a:r>
              <a:rPr lang="es-ES" sz="1200" b="1">
                <a:solidFill>
                  <a:schemeClr val="accent1">
                    <a:lumMod val="50000"/>
                  </a:schemeClr>
                </a:solidFill>
              </a:rPr>
              <a:t>TEAMBRELLA:  </a:t>
            </a:r>
            <a:r>
              <a:rPr lang="es-ES" sz="1200"/>
              <a:t>productos de seguros P2P que utilizan la tecnología blockchain para crear un wallet en “escrow”el que cada miembro deposita su prima que se utilizará para el pago de siniestros. Si no se producen reclamaciones, todos los monederos digitales conservan su dinero. </a:t>
            </a:r>
          </a:p>
          <a:p>
            <a:endParaRPr lang="es-ES" sz="1200"/>
          </a:p>
        </p:txBody>
      </p:sp>
    </p:spTree>
    <p:extLst>
      <p:ext uri="{BB962C8B-B14F-4D97-AF65-F5344CB8AC3E}">
        <p14:creationId xmlns:p14="http://schemas.microsoft.com/office/powerpoint/2010/main" val="214241676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975016"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Casos de uso reales: Préstamos sindicados</a:t>
            </a:r>
            <a:endParaRPr sz="2250"/>
          </a:p>
        </p:txBody>
      </p:sp>
      <p:pic>
        <p:nvPicPr>
          <p:cNvPr id="2" name="Imagen 1">
            <a:extLst>
              <a:ext uri="{FF2B5EF4-FFF2-40B4-BE49-F238E27FC236}">
                <a16:creationId xmlns:a16="http://schemas.microsoft.com/office/drawing/2014/main" id="{81E79336-30CE-FF48-8BD3-51A2C2560C74}"/>
              </a:ext>
            </a:extLst>
          </p:cNvPr>
          <p:cNvPicPr>
            <a:picLocks noChangeAspect="1"/>
          </p:cNvPicPr>
          <p:nvPr/>
        </p:nvPicPr>
        <p:blipFill>
          <a:blip r:embed="rId3"/>
          <a:stretch>
            <a:fillRect/>
          </a:stretch>
        </p:blipFill>
        <p:spPr>
          <a:xfrm>
            <a:off x="737794" y="728222"/>
            <a:ext cx="7161867" cy="4563314"/>
          </a:xfrm>
          <a:prstGeom prst="rect">
            <a:avLst/>
          </a:prstGeom>
        </p:spPr>
      </p:pic>
      <p:pic>
        <p:nvPicPr>
          <p:cNvPr id="6" name="Imagen 5">
            <a:extLst>
              <a:ext uri="{FF2B5EF4-FFF2-40B4-BE49-F238E27FC236}">
                <a16:creationId xmlns:a16="http://schemas.microsoft.com/office/drawing/2014/main" id="{40A8185E-F241-4B44-B508-3FE555712F76}"/>
              </a:ext>
            </a:extLst>
          </p:cNvPr>
          <p:cNvPicPr>
            <a:picLocks noChangeAspect="1"/>
          </p:cNvPicPr>
          <p:nvPr/>
        </p:nvPicPr>
        <p:blipFill>
          <a:blip r:embed="rId4"/>
          <a:stretch>
            <a:fillRect/>
          </a:stretch>
        </p:blipFill>
        <p:spPr>
          <a:xfrm>
            <a:off x="519922" y="5443936"/>
            <a:ext cx="4089400" cy="939800"/>
          </a:xfrm>
          <a:prstGeom prst="rect">
            <a:avLst/>
          </a:prstGeom>
        </p:spPr>
      </p:pic>
      <p:pic>
        <p:nvPicPr>
          <p:cNvPr id="7" name="Imagen 6">
            <a:extLst>
              <a:ext uri="{FF2B5EF4-FFF2-40B4-BE49-F238E27FC236}">
                <a16:creationId xmlns:a16="http://schemas.microsoft.com/office/drawing/2014/main" id="{1C2A38D4-BE48-6249-9E2E-C72AB874B016}"/>
              </a:ext>
            </a:extLst>
          </p:cNvPr>
          <p:cNvPicPr>
            <a:picLocks noChangeAspect="1"/>
          </p:cNvPicPr>
          <p:nvPr/>
        </p:nvPicPr>
        <p:blipFill>
          <a:blip r:embed="rId5"/>
          <a:stretch>
            <a:fillRect/>
          </a:stretch>
        </p:blipFill>
        <p:spPr>
          <a:xfrm>
            <a:off x="4534292" y="5443936"/>
            <a:ext cx="4403757" cy="939800"/>
          </a:xfrm>
          <a:prstGeom prst="rect">
            <a:avLst/>
          </a:prstGeom>
        </p:spPr>
      </p:pic>
    </p:spTree>
    <p:extLst>
      <p:ext uri="{BB962C8B-B14F-4D97-AF65-F5344CB8AC3E}">
        <p14:creationId xmlns:p14="http://schemas.microsoft.com/office/powerpoint/2010/main" val="270671347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782399"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Casos de uso reales: Sector de la energía</a:t>
            </a:r>
            <a:endParaRPr sz="2250"/>
          </a:p>
        </p:txBody>
      </p:sp>
      <p:pic>
        <p:nvPicPr>
          <p:cNvPr id="4" name="Imagen 3">
            <a:extLst>
              <a:ext uri="{FF2B5EF4-FFF2-40B4-BE49-F238E27FC236}">
                <a16:creationId xmlns:a16="http://schemas.microsoft.com/office/drawing/2014/main" id="{E2FAC3D1-846C-874D-BA32-9D1DB6D670DE}"/>
              </a:ext>
            </a:extLst>
          </p:cNvPr>
          <p:cNvPicPr>
            <a:picLocks noChangeAspect="1"/>
          </p:cNvPicPr>
          <p:nvPr/>
        </p:nvPicPr>
        <p:blipFill>
          <a:blip r:embed="rId3"/>
          <a:stretch>
            <a:fillRect/>
          </a:stretch>
        </p:blipFill>
        <p:spPr>
          <a:xfrm>
            <a:off x="1604781" y="543023"/>
            <a:ext cx="5766979" cy="3542573"/>
          </a:xfrm>
          <a:prstGeom prst="rect">
            <a:avLst/>
          </a:prstGeom>
        </p:spPr>
      </p:pic>
      <p:pic>
        <p:nvPicPr>
          <p:cNvPr id="5" name="Imagen 4">
            <a:extLst>
              <a:ext uri="{FF2B5EF4-FFF2-40B4-BE49-F238E27FC236}">
                <a16:creationId xmlns:a16="http://schemas.microsoft.com/office/drawing/2014/main" id="{41C596A5-97FB-FD49-BFC4-CA95B9A01495}"/>
              </a:ext>
            </a:extLst>
          </p:cNvPr>
          <p:cNvPicPr>
            <a:picLocks noChangeAspect="1"/>
          </p:cNvPicPr>
          <p:nvPr/>
        </p:nvPicPr>
        <p:blipFill>
          <a:blip r:embed="rId4"/>
          <a:stretch>
            <a:fillRect/>
          </a:stretch>
        </p:blipFill>
        <p:spPr>
          <a:xfrm>
            <a:off x="2851086" y="4219803"/>
            <a:ext cx="4756346" cy="2132155"/>
          </a:xfrm>
          <a:prstGeom prst="rect">
            <a:avLst/>
          </a:prstGeom>
        </p:spPr>
      </p:pic>
      <p:pic>
        <p:nvPicPr>
          <p:cNvPr id="9" name="Imagen 8">
            <a:extLst>
              <a:ext uri="{FF2B5EF4-FFF2-40B4-BE49-F238E27FC236}">
                <a16:creationId xmlns:a16="http://schemas.microsoft.com/office/drawing/2014/main" id="{4B21B68B-42CB-384A-8317-47B3D223F801}"/>
              </a:ext>
            </a:extLst>
          </p:cNvPr>
          <p:cNvPicPr>
            <a:picLocks noChangeAspect="1"/>
          </p:cNvPicPr>
          <p:nvPr/>
        </p:nvPicPr>
        <p:blipFill>
          <a:blip r:embed="rId5"/>
          <a:stretch>
            <a:fillRect/>
          </a:stretch>
        </p:blipFill>
        <p:spPr>
          <a:xfrm>
            <a:off x="1427966" y="4219802"/>
            <a:ext cx="1423120" cy="2132155"/>
          </a:xfrm>
          <a:prstGeom prst="rect">
            <a:avLst/>
          </a:prstGeom>
        </p:spPr>
      </p:pic>
    </p:spTree>
    <p:extLst>
      <p:ext uri="{BB962C8B-B14F-4D97-AF65-F5344CB8AC3E}">
        <p14:creationId xmlns:p14="http://schemas.microsoft.com/office/powerpoint/2010/main" val="166246985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589969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Casos de uso reales: Recarga coches eléctricos IOT</a:t>
            </a:r>
            <a:endParaRPr sz="2250"/>
          </a:p>
        </p:txBody>
      </p:sp>
      <p:sp>
        <p:nvSpPr>
          <p:cNvPr id="8" name="CuadroTexto 7">
            <a:extLst>
              <a:ext uri="{FF2B5EF4-FFF2-40B4-BE49-F238E27FC236}">
                <a16:creationId xmlns:a16="http://schemas.microsoft.com/office/drawing/2014/main" id="{0F8568ED-855A-9D42-814A-77EAE8BE29FB}"/>
              </a:ext>
            </a:extLst>
          </p:cNvPr>
          <p:cNvSpPr txBox="1"/>
          <p:nvPr/>
        </p:nvSpPr>
        <p:spPr>
          <a:xfrm>
            <a:off x="618569" y="4492296"/>
            <a:ext cx="8163612" cy="1200329"/>
          </a:xfrm>
          <a:prstGeom prst="rect">
            <a:avLst/>
          </a:prstGeom>
          <a:noFill/>
        </p:spPr>
        <p:txBody>
          <a:bodyPr wrap="square" rtlCol="0">
            <a:spAutoFit/>
          </a:bodyPr>
          <a:lstStyle/>
          <a:p>
            <a:r>
              <a:rPr lang="es-ES" sz="1200"/>
              <a:t>Cuando los vehículos estén integrados con sensores IoT, los contratos inteligentes serán la forma más eficaz de ejecutar el proceso comercial de recarga, de modo que los usuarios tengan una opción de pago segura a su disposición.</a:t>
            </a:r>
          </a:p>
          <a:p>
            <a:endParaRPr lang="es-ES" sz="1200"/>
          </a:p>
          <a:p>
            <a:r>
              <a:rPr lang="es-ES" sz="1200"/>
              <a:t>Mediante la implementación de contratos inteligentes, el usuario puede suscribirse a un proveedor de energía tras aceptar todos sus términos y condiciones. A continuación, utilizando el sistema de contratos inteligentes, se pueden gestionar los pagos de forma automatizada</a:t>
            </a:r>
          </a:p>
        </p:txBody>
      </p:sp>
      <p:pic>
        <p:nvPicPr>
          <p:cNvPr id="2" name="Imagen 1">
            <a:extLst>
              <a:ext uri="{FF2B5EF4-FFF2-40B4-BE49-F238E27FC236}">
                <a16:creationId xmlns:a16="http://schemas.microsoft.com/office/drawing/2014/main" id="{B21D67F4-1723-8340-A0EA-340350DBC866}"/>
              </a:ext>
            </a:extLst>
          </p:cNvPr>
          <p:cNvPicPr>
            <a:picLocks noChangeAspect="1"/>
          </p:cNvPicPr>
          <p:nvPr/>
        </p:nvPicPr>
        <p:blipFill>
          <a:blip r:embed="rId3"/>
          <a:stretch>
            <a:fillRect/>
          </a:stretch>
        </p:blipFill>
        <p:spPr>
          <a:xfrm>
            <a:off x="1831615" y="849819"/>
            <a:ext cx="5330289" cy="3345108"/>
          </a:xfrm>
          <a:prstGeom prst="rect">
            <a:avLst/>
          </a:prstGeom>
        </p:spPr>
      </p:pic>
      <p:pic>
        <p:nvPicPr>
          <p:cNvPr id="4" name="Imagen 3">
            <a:extLst>
              <a:ext uri="{FF2B5EF4-FFF2-40B4-BE49-F238E27FC236}">
                <a16:creationId xmlns:a16="http://schemas.microsoft.com/office/drawing/2014/main" id="{25700918-9F37-494A-BAA7-D6F8E61C8D3B}"/>
              </a:ext>
            </a:extLst>
          </p:cNvPr>
          <p:cNvPicPr>
            <a:picLocks noChangeAspect="1"/>
          </p:cNvPicPr>
          <p:nvPr/>
        </p:nvPicPr>
        <p:blipFill>
          <a:blip r:embed="rId4"/>
          <a:stretch>
            <a:fillRect/>
          </a:stretch>
        </p:blipFill>
        <p:spPr>
          <a:xfrm>
            <a:off x="4084184" y="5596294"/>
            <a:ext cx="4406900" cy="787400"/>
          </a:xfrm>
          <a:prstGeom prst="rect">
            <a:avLst/>
          </a:prstGeom>
        </p:spPr>
      </p:pic>
      <p:pic>
        <p:nvPicPr>
          <p:cNvPr id="5" name="Imagen 4">
            <a:extLst>
              <a:ext uri="{FF2B5EF4-FFF2-40B4-BE49-F238E27FC236}">
                <a16:creationId xmlns:a16="http://schemas.microsoft.com/office/drawing/2014/main" id="{C89E023E-8A87-DD49-B289-4C12B8FCCE35}"/>
              </a:ext>
            </a:extLst>
          </p:cNvPr>
          <p:cNvPicPr>
            <a:picLocks noChangeAspect="1"/>
          </p:cNvPicPr>
          <p:nvPr/>
        </p:nvPicPr>
        <p:blipFill>
          <a:blip r:embed="rId5"/>
          <a:stretch>
            <a:fillRect/>
          </a:stretch>
        </p:blipFill>
        <p:spPr>
          <a:xfrm>
            <a:off x="2414375" y="5596294"/>
            <a:ext cx="1669809" cy="787400"/>
          </a:xfrm>
          <a:prstGeom prst="rect">
            <a:avLst/>
          </a:prstGeom>
        </p:spPr>
      </p:pic>
    </p:spTree>
    <p:extLst>
      <p:ext uri="{BB962C8B-B14F-4D97-AF65-F5344CB8AC3E}">
        <p14:creationId xmlns:p14="http://schemas.microsoft.com/office/powerpoint/2010/main" val="71807686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532075"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 Gestión Derechos</a:t>
            </a:r>
            <a:endParaRPr sz="2250" dirty="0"/>
          </a:p>
        </p:txBody>
      </p:sp>
      <p:pic>
        <p:nvPicPr>
          <p:cNvPr id="2" name="Imagen 1">
            <a:extLst>
              <a:ext uri="{FF2B5EF4-FFF2-40B4-BE49-F238E27FC236}">
                <a16:creationId xmlns:a16="http://schemas.microsoft.com/office/drawing/2014/main" id="{92E044A2-64F9-3F45-894D-AF35AE30CC87}"/>
              </a:ext>
            </a:extLst>
          </p:cNvPr>
          <p:cNvPicPr>
            <a:picLocks noChangeAspect="1"/>
          </p:cNvPicPr>
          <p:nvPr/>
        </p:nvPicPr>
        <p:blipFill>
          <a:blip r:embed="rId3"/>
          <a:stretch>
            <a:fillRect/>
          </a:stretch>
        </p:blipFill>
        <p:spPr>
          <a:xfrm>
            <a:off x="1519352" y="758431"/>
            <a:ext cx="6078652" cy="3691215"/>
          </a:xfrm>
          <a:prstGeom prst="rect">
            <a:avLst/>
          </a:prstGeom>
        </p:spPr>
      </p:pic>
      <p:pic>
        <p:nvPicPr>
          <p:cNvPr id="4" name="Imagen 3">
            <a:extLst>
              <a:ext uri="{FF2B5EF4-FFF2-40B4-BE49-F238E27FC236}">
                <a16:creationId xmlns:a16="http://schemas.microsoft.com/office/drawing/2014/main" id="{A960952D-93FD-8245-B265-E45BFDE7E9BC}"/>
              </a:ext>
            </a:extLst>
          </p:cNvPr>
          <p:cNvPicPr>
            <a:picLocks noChangeAspect="1"/>
          </p:cNvPicPr>
          <p:nvPr/>
        </p:nvPicPr>
        <p:blipFill>
          <a:blip r:embed="rId4"/>
          <a:stretch>
            <a:fillRect/>
          </a:stretch>
        </p:blipFill>
        <p:spPr>
          <a:xfrm>
            <a:off x="976001" y="4655627"/>
            <a:ext cx="6946900" cy="1828800"/>
          </a:xfrm>
          <a:prstGeom prst="rect">
            <a:avLst/>
          </a:prstGeom>
        </p:spPr>
      </p:pic>
    </p:spTree>
    <p:extLst>
      <p:ext uri="{BB962C8B-B14F-4D97-AF65-F5344CB8AC3E}">
        <p14:creationId xmlns:p14="http://schemas.microsoft.com/office/powerpoint/2010/main" val="191295668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2395912"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a:t>
            </a:r>
            <a:endParaRPr sz="2250" dirty="0"/>
          </a:p>
        </p:txBody>
      </p:sp>
      <p:pic>
        <p:nvPicPr>
          <p:cNvPr id="5" name="Imagen 4">
            <a:extLst>
              <a:ext uri="{FF2B5EF4-FFF2-40B4-BE49-F238E27FC236}">
                <a16:creationId xmlns:a16="http://schemas.microsoft.com/office/drawing/2014/main" id="{85C70CA3-2BFC-004E-8160-593535A0530E}"/>
              </a:ext>
            </a:extLst>
          </p:cNvPr>
          <p:cNvPicPr>
            <a:picLocks noChangeAspect="1"/>
          </p:cNvPicPr>
          <p:nvPr/>
        </p:nvPicPr>
        <p:blipFill>
          <a:blip r:embed="rId3"/>
          <a:stretch>
            <a:fillRect/>
          </a:stretch>
        </p:blipFill>
        <p:spPr>
          <a:xfrm>
            <a:off x="1178330" y="552450"/>
            <a:ext cx="6520328" cy="5798612"/>
          </a:xfrm>
          <a:prstGeom prst="rect">
            <a:avLst/>
          </a:prstGeom>
        </p:spPr>
      </p:pic>
    </p:spTree>
    <p:extLst>
      <p:ext uri="{BB962C8B-B14F-4D97-AF65-F5344CB8AC3E}">
        <p14:creationId xmlns:p14="http://schemas.microsoft.com/office/powerpoint/2010/main" val="359137539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Marcador de número de diapositiva"/>
          <p:cNvSpPr txBox="1">
            <a:spLocks noGrp="1"/>
          </p:cNvSpPr>
          <p:nvPr/>
        </p:nvSpPr>
        <p:spPr>
          <a:xfrm>
            <a:off x="8820472" y="6525344"/>
            <a:ext cx="364640" cy="279331"/>
          </a:xfrm>
          <a:prstGeom prst="rect">
            <a:avLst/>
          </a:prstGeom>
          <a:noFill/>
          <a:effectLst>
            <a:outerShdw blurRad="50800" dist="38100" dir="2700000" algn="tl" rotWithShape="0">
              <a:prstClr val="black">
                <a:alpha val="40000"/>
              </a:prstClr>
            </a:outerShdw>
          </a:effectLst>
        </p:spPr>
        <p:txBody>
          <a:bodyPr lIns="84332" tIns="42166" rIns="84332" bIns="42166" anchor="ctr"/>
          <a:lstStyle/>
          <a:p>
            <a:pPr defTabSz="843338">
              <a:defRPr/>
            </a:pPr>
            <a:endParaRPr lang="es-ES" sz="646" kern="0" dirty="0">
              <a:solidFill>
                <a:srgbClr val="002060"/>
              </a:solidFill>
              <a:latin typeface="Arial" charset="0"/>
              <a:cs typeface="Arial" pitchFamily="34" charset="0"/>
            </a:endParaRPr>
          </a:p>
          <a:p>
            <a:pPr defTabSz="843338">
              <a:lnSpc>
                <a:spcPct val="94000"/>
              </a:lnSpc>
              <a:defRPr/>
            </a:pPr>
            <a:fld id="{99717148-14F7-41AC-8C7B-0DDA84208DF0}" type="slidenum">
              <a:rPr lang="es-ES" sz="831" b="1" kern="0">
                <a:solidFill>
                  <a:srgbClr val="002060"/>
                </a:solidFill>
                <a:latin typeface="Arial" charset="0"/>
                <a:cs typeface="Arial" pitchFamily="34" charset="0"/>
              </a:rPr>
              <a:pPr defTabSz="843338">
                <a:lnSpc>
                  <a:spcPct val="94000"/>
                </a:lnSpc>
                <a:defRPr/>
              </a:pPr>
              <a:t>3</a:t>
            </a:fld>
            <a:endParaRPr lang="es-ES" sz="831" b="1" kern="0" dirty="0">
              <a:solidFill>
                <a:srgbClr val="002060"/>
              </a:solidFill>
              <a:latin typeface="Arial" charset="0"/>
              <a:cs typeface="Arial" pitchFamily="34" charset="0"/>
            </a:endParaRPr>
          </a:p>
        </p:txBody>
      </p:sp>
      <p:sp>
        <p:nvSpPr>
          <p:cNvPr id="4" name="CuadroTexto 3">
            <a:extLst>
              <a:ext uri="{FF2B5EF4-FFF2-40B4-BE49-F238E27FC236}">
                <a16:creationId xmlns:a16="http://schemas.microsoft.com/office/drawing/2014/main" id="{B2B04FB2-02D3-D343-A4AA-17F633409FB1}"/>
              </a:ext>
            </a:extLst>
          </p:cNvPr>
          <p:cNvSpPr txBox="1"/>
          <p:nvPr/>
        </p:nvSpPr>
        <p:spPr>
          <a:xfrm>
            <a:off x="424071" y="1457740"/>
            <a:ext cx="3815853" cy="3693319"/>
          </a:xfrm>
          <a:prstGeom prst="rect">
            <a:avLst/>
          </a:prstGeom>
          <a:noFill/>
        </p:spPr>
        <p:txBody>
          <a:bodyPr wrap="none" rtlCol="0">
            <a:spAutoFit/>
          </a:bodyPr>
          <a:lstStyle/>
          <a:p>
            <a:pPr marL="285750" indent="-285750">
              <a:buFont typeface="Wingdings" pitchFamily="2" charset="2"/>
              <a:buChar char="Ø"/>
            </a:pPr>
            <a:r>
              <a:rPr lang="es-ES"/>
              <a:t>¿ Qué son los Smart Contracts?</a:t>
            </a:r>
          </a:p>
          <a:p>
            <a:pPr marL="285750" indent="-285750">
              <a:buFont typeface="Wingdings" pitchFamily="2" charset="2"/>
              <a:buChar char="Ø"/>
            </a:pPr>
            <a:endParaRPr lang="es-ES"/>
          </a:p>
          <a:p>
            <a:pPr marL="285750" indent="-285750">
              <a:buFont typeface="Wingdings" pitchFamily="2" charset="2"/>
              <a:buChar char="Ø"/>
            </a:pPr>
            <a:r>
              <a:rPr lang="es-ES"/>
              <a:t>¿ Cómo funciona ?</a:t>
            </a:r>
          </a:p>
          <a:p>
            <a:pPr marL="285750" indent="-285750">
              <a:buFont typeface="Wingdings" pitchFamily="2" charset="2"/>
              <a:buChar char="Ø"/>
            </a:pPr>
            <a:endParaRPr lang="es-ES"/>
          </a:p>
          <a:p>
            <a:pPr marL="285750" indent="-285750">
              <a:buFont typeface="Wingdings" pitchFamily="2" charset="2"/>
              <a:buChar char="Ø"/>
            </a:pPr>
            <a:r>
              <a:rPr lang="es-ES"/>
              <a:t>Ciclo de vida</a:t>
            </a:r>
          </a:p>
          <a:p>
            <a:pPr marL="285750" indent="-285750">
              <a:buFont typeface="Wingdings" pitchFamily="2" charset="2"/>
              <a:buChar char="Ø"/>
            </a:pPr>
            <a:endParaRPr lang="es-ES"/>
          </a:p>
          <a:p>
            <a:pPr marL="285750" indent="-285750">
              <a:buFont typeface="Wingdings" pitchFamily="2" charset="2"/>
              <a:buChar char="Ø"/>
            </a:pPr>
            <a:r>
              <a:rPr lang="es-ES"/>
              <a:t>Arquitectura de los Smart Contracts</a:t>
            </a:r>
          </a:p>
          <a:p>
            <a:pPr marL="285750" indent="-285750">
              <a:buFont typeface="Wingdings" pitchFamily="2" charset="2"/>
              <a:buChar char="Ø"/>
            </a:pPr>
            <a:endParaRPr lang="es-ES"/>
          </a:p>
          <a:p>
            <a:pPr marL="285750" indent="-285750">
              <a:buFont typeface="Wingdings" pitchFamily="2" charset="2"/>
              <a:buChar char="Ø"/>
            </a:pPr>
            <a:r>
              <a:rPr lang="es-ES"/>
              <a:t>Ventajes y desventajas</a:t>
            </a:r>
          </a:p>
          <a:p>
            <a:pPr marL="285750" indent="-285750">
              <a:buFont typeface="Wingdings" pitchFamily="2" charset="2"/>
              <a:buChar char="Ø"/>
            </a:pPr>
            <a:endParaRPr lang="es-ES"/>
          </a:p>
          <a:p>
            <a:pPr marL="285750" indent="-285750">
              <a:buFont typeface="Wingdings" pitchFamily="2" charset="2"/>
              <a:buChar char="Ø"/>
            </a:pPr>
            <a:r>
              <a:rPr lang="es-ES"/>
              <a:t>Casos de uso</a:t>
            </a:r>
          </a:p>
          <a:p>
            <a:pPr marL="285750" indent="-285750">
              <a:buFont typeface="Wingdings" pitchFamily="2" charset="2"/>
              <a:buChar char="Ø"/>
            </a:pPr>
            <a:endParaRPr lang="es-ES"/>
          </a:p>
          <a:p>
            <a:pPr marL="285750" indent="-285750">
              <a:buFont typeface="Wingdings" pitchFamily="2" charset="2"/>
              <a:buChar char="Ø"/>
            </a:pPr>
            <a:r>
              <a:rPr lang="es-ES"/>
              <a:t>Ejemplos</a:t>
            </a:r>
          </a:p>
        </p:txBody>
      </p:sp>
      <p:sp>
        <p:nvSpPr>
          <p:cNvPr id="6" name="CuadroTexto 5">
            <a:extLst>
              <a:ext uri="{FF2B5EF4-FFF2-40B4-BE49-F238E27FC236}">
                <a16:creationId xmlns:a16="http://schemas.microsoft.com/office/drawing/2014/main" id="{B86FC4F4-1F26-434F-8455-AC5710BD7E67}"/>
              </a:ext>
            </a:extLst>
          </p:cNvPr>
          <p:cNvSpPr txBox="1"/>
          <p:nvPr/>
        </p:nvSpPr>
        <p:spPr>
          <a:xfrm>
            <a:off x="278294" y="238539"/>
            <a:ext cx="1491114" cy="646331"/>
          </a:xfrm>
          <a:prstGeom prst="rect">
            <a:avLst/>
          </a:prstGeom>
          <a:noFill/>
        </p:spPr>
        <p:txBody>
          <a:bodyPr wrap="none" rtlCol="0">
            <a:spAutoFit/>
          </a:bodyPr>
          <a:lstStyle/>
          <a:p>
            <a:r>
              <a:rPr lang="es-ES" sz="3600">
                <a:solidFill>
                  <a:srgbClr val="002060"/>
                </a:solidFill>
              </a:rPr>
              <a:t>ÍNDICE</a:t>
            </a:r>
          </a:p>
        </p:txBody>
      </p:sp>
    </p:spTree>
    <p:extLst>
      <p:ext uri="{BB962C8B-B14F-4D97-AF65-F5344CB8AC3E}">
        <p14:creationId xmlns:p14="http://schemas.microsoft.com/office/powerpoint/2010/main" val="4046158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DB348A-87F1-AD4E-9478-518BA7D5D645}"/>
              </a:ext>
            </a:extLst>
          </p:cNvPr>
          <p:cNvPicPr>
            <a:picLocks noChangeAspect="1"/>
          </p:cNvPicPr>
          <p:nvPr/>
        </p:nvPicPr>
        <p:blipFill>
          <a:blip r:embed="rId3"/>
          <a:stretch>
            <a:fillRect/>
          </a:stretch>
        </p:blipFill>
        <p:spPr>
          <a:xfrm>
            <a:off x="1178330" y="552450"/>
            <a:ext cx="6520328" cy="5753100"/>
          </a:xfrm>
          <a:prstGeom prst="rect">
            <a:avLst/>
          </a:prstGeom>
        </p:spPr>
      </p:pic>
      <p:sp>
        <p:nvSpPr>
          <p:cNvPr id="3" name="Shape 142">
            <a:extLst>
              <a:ext uri="{FF2B5EF4-FFF2-40B4-BE49-F238E27FC236}">
                <a16:creationId xmlns:a16="http://schemas.microsoft.com/office/drawing/2014/main" id="{F97E5180-57DE-3643-8353-8CDC2A33A03D}"/>
              </a:ext>
            </a:extLst>
          </p:cNvPr>
          <p:cNvSpPr/>
          <p:nvPr/>
        </p:nvSpPr>
        <p:spPr>
          <a:xfrm>
            <a:off x="311859" y="167729"/>
            <a:ext cx="239591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a:t>
            </a:r>
            <a:endParaRPr sz="2250" dirty="0"/>
          </a:p>
        </p:txBody>
      </p:sp>
    </p:spTree>
    <p:extLst>
      <p:ext uri="{BB962C8B-B14F-4D97-AF65-F5344CB8AC3E}">
        <p14:creationId xmlns:p14="http://schemas.microsoft.com/office/powerpoint/2010/main" val="7012512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12297E-7402-FB4D-94F0-6BFFF2266508}"/>
              </a:ext>
            </a:extLst>
          </p:cNvPr>
          <p:cNvPicPr>
            <a:picLocks noChangeAspect="1"/>
          </p:cNvPicPr>
          <p:nvPr/>
        </p:nvPicPr>
        <p:blipFill>
          <a:blip r:embed="rId3"/>
          <a:stretch>
            <a:fillRect/>
          </a:stretch>
        </p:blipFill>
        <p:spPr>
          <a:xfrm>
            <a:off x="1178330" y="552450"/>
            <a:ext cx="6520328" cy="5753100"/>
          </a:xfrm>
          <a:prstGeom prst="rect">
            <a:avLst/>
          </a:prstGeom>
        </p:spPr>
      </p:pic>
      <p:sp>
        <p:nvSpPr>
          <p:cNvPr id="3" name="Shape 142">
            <a:extLst>
              <a:ext uri="{FF2B5EF4-FFF2-40B4-BE49-F238E27FC236}">
                <a16:creationId xmlns:a16="http://schemas.microsoft.com/office/drawing/2014/main" id="{F97E5180-57DE-3643-8353-8CDC2A33A03D}"/>
              </a:ext>
            </a:extLst>
          </p:cNvPr>
          <p:cNvSpPr/>
          <p:nvPr/>
        </p:nvSpPr>
        <p:spPr>
          <a:xfrm>
            <a:off x="311859" y="167729"/>
            <a:ext cx="2395912"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a:t>
            </a:r>
            <a:endParaRPr sz="2250" dirty="0"/>
          </a:p>
        </p:txBody>
      </p:sp>
    </p:spTree>
    <p:extLst>
      <p:ext uri="{BB962C8B-B14F-4D97-AF65-F5344CB8AC3E}">
        <p14:creationId xmlns:p14="http://schemas.microsoft.com/office/powerpoint/2010/main" val="184760413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3DB99E-9E94-7A4C-9314-40DD1A7C8635}"/>
              </a:ext>
            </a:extLst>
          </p:cNvPr>
          <p:cNvPicPr>
            <a:picLocks noChangeAspect="1"/>
          </p:cNvPicPr>
          <p:nvPr/>
        </p:nvPicPr>
        <p:blipFill>
          <a:blip r:embed="rId3"/>
          <a:stretch>
            <a:fillRect/>
          </a:stretch>
        </p:blipFill>
        <p:spPr>
          <a:xfrm>
            <a:off x="1178330" y="552450"/>
            <a:ext cx="6520328" cy="5753100"/>
          </a:xfrm>
          <a:prstGeom prst="rect">
            <a:avLst/>
          </a:prstGeom>
        </p:spPr>
      </p:pic>
      <p:sp>
        <p:nvSpPr>
          <p:cNvPr id="3" name="Shape 142">
            <a:extLst>
              <a:ext uri="{FF2B5EF4-FFF2-40B4-BE49-F238E27FC236}">
                <a16:creationId xmlns:a16="http://schemas.microsoft.com/office/drawing/2014/main" id="{F97E5180-57DE-3643-8353-8CDC2A33A03D}"/>
              </a:ext>
            </a:extLst>
          </p:cNvPr>
          <p:cNvSpPr/>
          <p:nvPr/>
        </p:nvSpPr>
        <p:spPr>
          <a:xfrm>
            <a:off x="311859" y="167729"/>
            <a:ext cx="239591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a:t>
            </a:r>
            <a:endParaRPr sz="2250" dirty="0"/>
          </a:p>
        </p:txBody>
      </p:sp>
    </p:spTree>
    <p:extLst>
      <p:ext uri="{BB962C8B-B14F-4D97-AF65-F5344CB8AC3E}">
        <p14:creationId xmlns:p14="http://schemas.microsoft.com/office/powerpoint/2010/main" val="325647711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0E481F3-0646-BB42-B985-489AFD41523E}"/>
              </a:ext>
            </a:extLst>
          </p:cNvPr>
          <p:cNvPicPr>
            <a:picLocks noChangeAspect="1"/>
          </p:cNvPicPr>
          <p:nvPr/>
        </p:nvPicPr>
        <p:blipFill>
          <a:blip r:embed="rId3"/>
          <a:stretch>
            <a:fillRect/>
          </a:stretch>
        </p:blipFill>
        <p:spPr>
          <a:xfrm>
            <a:off x="1178330" y="552450"/>
            <a:ext cx="6520328" cy="5753100"/>
          </a:xfrm>
          <a:prstGeom prst="rect">
            <a:avLst/>
          </a:prstGeom>
        </p:spPr>
      </p:pic>
      <p:sp>
        <p:nvSpPr>
          <p:cNvPr id="3" name="Shape 142">
            <a:extLst>
              <a:ext uri="{FF2B5EF4-FFF2-40B4-BE49-F238E27FC236}">
                <a16:creationId xmlns:a16="http://schemas.microsoft.com/office/drawing/2014/main" id="{F97E5180-57DE-3643-8353-8CDC2A33A03D}"/>
              </a:ext>
            </a:extLst>
          </p:cNvPr>
          <p:cNvSpPr/>
          <p:nvPr/>
        </p:nvSpPr>
        <p:spPr>
          <a:xfrm>
            <a:off x="311859" y="167729"/>
            <a:ext cx="2395912"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a:t>
            </a:r>
            <a:endParaRPr sz="2250" dirty="0"/>
          </a:p>
        </p:txBody>
      </p:sp>
    </p:spTree>
    <p:extLst>
      <p:ext uri="{BB962C8B-B14F-4D97-AF65-F5344CB8AC3E}">
        <p14:creationId xmlns:p14="http://schemas.microsoft.com/office/powerpoint/2010/main" val="4616634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CCC3CB-E720-4349-A60D-1D7519BB9343}"/>
              </a:ext>
            </a:extLst>
          </p:cNvPr>
          <p:cNvPicPr>
            <a:picLocks noChangeAspect="1"/>
          </p:cNvPicPr>
          <p:nvPr/>
        </p:nvPicPr>
        <p:blipFill>
          <a:blip r:embed="rId3"/>
          <a:stretch>
            <a:fillRect/>
          </a:stretch>
        </p:blipFill>
        <p:spPr>
          <a:xfrm>
            <a:off x="1178331" y="552450"/>
            <a:ext cx="6520328" cy="5753100"/>
          </a:xfrm>
          <a:prstGeom prst="rect">
            <a:avLst/>
          </a:prstGeom>
        </p:spPr>
      </p:pic>
      <p:sp>
        <p:nvSpPr>
          <p:cNvPr id="3" name="Shape 142">
            <a:extLst>
              <a:ext uri="{FF2B5EF4-FFF2-40B4-BE49-F238E27FC236}">
                <a16:creationId xmlns:a16="http://schemas.microsoft.com/office/drawing/2014/main" id="{F97E5180-57DE-3643-8353-8CDC2A33A03D}"/>
              </a:ext>
            </a:extLst>
          </p:cNvPr>
          <p:cNvSpPr/>
          <p:nvPr/>
        </p:nvSpPr>
        <p:spPr>
          <a:xfrm>
            <a:off x="311859" y="167729"/>
            <a:ext cx="239591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Casos de uso reales:</a:t>
            </a:r>
            <a:endParaRPr sz="2250" dirty="0"/>
          </a:p>
        </p:txBody>
      </p:sp>
    </p:spTree>
    <p:extLst>
      <p:ext uri="{BB962C8B-B14F-4D97-AF65-F5344CB8AC3E}">
        <p14:creationId xmlns:p14="http://schemas.microsoft.com/office/powerpoint/2010/main" val="422307571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002378"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DAPPS: </a:t>
            </a:r>
            <a:r>
              <a:rPr lang="es-ES" sz="2250" dirty="0" err="1"/>
              <a:t>decentralized</a:t>
            </a:r>
            <a:r>
              <a:rPr lang="es-ES" sz="2250" dirty="0"/>
              <a:t> </a:t>
            </a:r>
            <a:r>
              <a:rPr lang="es-ES" sz="2250" dirty="0" err="1"/>
              <a:t>applications</a:t>
            </a:r>
            <a:endParaRPr sz="2250" dirty="0"/>
          </a:p>
        </p:txBody>
      </p:sp>
      <p:sp>
        <p:nvSpPr>
          <p:cNvPr id="4" name="Rectángulo 3">
            <a:extLst>
              <a:ext uri="{FF2B5EF4-FFF2-40B4-BE49-F238E27FC236}">
                <a16:creationId xmlns:a16="http://schemas.microsoft.com/office/drawing/2014/main" id="{344D68ED-44E8-0342-8A1B-7C87171F02EC}"/>
              </a:ext>
            </a:extLst>
          </p:cNvPr>
          <p:cNvSpPr/>
          <p:nvPr/>
        </p:nvSpPr>
        <p:spPr>
          <a:xfrm>
            <a:off x="311859" y="1116453"/>
            <a:ext cx="7412477" cy="3785652"/>
          </a:xfrm>
          <a:prstGeom prst="rect">
            <a:avLst/>
          </a:prstGeom>
        </p:spPr>
        <p:txBody>
          <a:bodyPr wrap="square">
            <a:spAutoFit/>
          </a:bodyPr>
          <a:lstStyle/>
          <a:p>
            <a:pPr fontAlgn="base"/>
            <a:r>
              <a:rPr lang="es-ES" sz="1200" dirty="0">
                <a:solidFill>
                  <a:srgbClr val="19232D"/>
                </a:solidFill>
                <a:latin typeface="inherit"/>
              </a:rPr>
              <a:t>¿Qué es </a:t>
            </a:r>
            <a:r>
              <a:rPr lang="es-ES" sz="1200" dirty="0" err="1">
                <a:solidFill>
                  <a:srgbClr val="19232D"/>
                </a:solidFill>
                <a:latin typeface="inherit"/>
              </a:rPr>
              <a:t>dApp</a:t>
            </a:r>
            <a:r>
              <a:rPr lang="es-ES" sz="1200" dirty="0">
                <a:solidFill>
                  <a:srgbClr val="19232D"/>
                </a:solidFill>
                <a:latin typeface="inherit"/>
              </a:rPr>
              <a:t>?</a:t>
            </a:r>
            <a:endParaRPr lang="es-ES" sz="1200" b="1" dirty="0">
              <a:solidFill>
                <a:srgbClr val="19232D"/>
              </a:solidFill>
              <a:latin typeface="Open Sans" panose="020B0606030504020204" pitchFamily="34" charset="0"/>
            </a:endParaRPr>
          </a:p>
          <a:p>
            <a:pPr fontAlgn="base"/>
            <a:endParaRPr lang="es-ES" sz="1200" dirty="0">
              <a:solidFill>
                <a:srgbClr val="19232D"/>
              </a:solidFill>
              <a:latin typeface="Open Sans" panose="020B0606030504020204" pitchFamily="34" charset="0"/>
            </a:endParaRPr>
          </a:p>
          <a:p>
            <a:pPr marL="171450" indent="-171450" fontAlgn="base">
              <a:buFontTx/>
              <a:buChar char="-"/>
            </a:pPr>
            <a:r>
              <a:rPr lang="es-ES" sz="1200" dirty="0">
                <a:solidFill>
                  <a:srgbClr val="19232D"/>
                </a:solidFill>
                <a:latin typeface="Open Sans" panose="020B0606030504020204" pitchFamily="34" charset="0"/>
              </a:rPr>
              <a:t>“Aplicación descentralizada” que se ejecuta en una </a:t>
            </a:r>
            <a:r>
              <a:rPr lang="es-ES" sz="1200" dirty="0" err="1">
                <a:solidFill>
                  <a:srgbClr val="19232D"/>
                </a:solidFill>
                <a:latin typeface="Open Sans" panose="020B0606030504020204" pitchFamily="34" charset="0"/>
              </a:rPr>
              <a:t>blockchain</a:t>
            </a:r>
            <a:r>
              <a:rPr lang="es-ES" sz="1200" dirty="0">
                <a:solidFill>
                  <a:srgbClr val="19232D"/>
                </a:solidFill>
                <a:latin typeface="Open Sans" panose="020B0606030504020204" pitchFamily="34" charset="0"/>
              </a:rPr>
              <a:t>.</a:t>
            </a:r>
          </a:p>
          <a:p>
            <a:pPr marL="171450" indent="-171450" fontAlgn="base">
              <a:buFontTx/>
              <a:buChar char="-"/>
            </a:pPr>
            <a:r>
              <a:rPr lang="es-ES" sz="1200" dirty="0">
                <a:solidFill>
                  <a:srgbClr val="19232D"/>
                </a:solidFill>
                <a:latin typeface="Open Sans" panose="020B0606030504020204" pitchFamily="34" charset="0"/>
              </a:rPr>
              <a:t>Los contratos inteligentes se utilizan para automatizar diferentes funcionalidades de la </a:t>
            </a:r>
            <a:r>
              <a:rPr lang="es-ES" sz="1200" dirty="0" err="1">
                <a:solidFill>
                  <a:srgbClr val="19232D"/>
                </a:solidFill>
                <a:latin typeface="Open Sans" panose="020B0606030504020204" pitchFamily="34" charset="0"/>
              </a:rPr>
              <a:t>dApp</a:t>
            </a:r>
            <a:r>
              <a:rPr lang="es-ES" sz="1200" dirty="0">
                <a:solidFill>
                  <a:srgbClr val="19232D"/>
                </a:solidFill>
                <a:latin typeface="Open Sans" panose="020B0606030504020204" pitchFamily="34" charset="0"/>
              </a:rPr>
              <a:t>. </a:t>
            </a:r>
          </a:p>
          <a:p>
            <a:pPr marL="171450" indent="-171450" fontAlgn="base">
              <a:buFontTx/>
              <a:buChar char="-"/>
            </a:pPr>
            <a:r>
              <a:rPr lang="es-ES" sz="1200" dirty="0">
                <a:solidFill>
                  <a:srgbClr val="19232D"/>
                </a:solidFill>
                <a:latin typeface="Open Sans" panose="020B0606030504020204" pitchFamily="34" charset="0"/>
              </a:rPr>
              <a:t>Más de una parte puede participar y no está controlada por una sola entidad. </a:t>
            </a:r>
          </a:p>
          <a:p>
            <a:pPr marL="171450" indent="-171450" fontAlgn="base">
              <a:buFontTx/>
              <a:buChar char="-"/>
            </a:pPr>
            <a:r>
              <a:rPr lang="es-ES" sz="1200" dirty="0">
                <a:solidFill>
                  <a:srgbClr val="19232D"/>
                </a:solidFill>
                <a:latin typeface="Open Sans" panose="020B0606030504020204" pitchFamily="34" charset="0"/>
              </a:rPr>
              <a:t>En general siguen un protocolo o algoritmo y también requieren un incentivo adjunto a su funcionalidad.</a:t>
            </a:r>
          </a:p>
          <a:p>
            <a:pPr marL="171450" indent="-171450" fontAlgn="base">
              <a:buFontTx/>
              <a:buChar char="-"/>
            </a:pPr>
            <a:r>
              <a:rPr lang="es-ES" sz="1200" dirty="0">
                <a:solidFill>
                  <a:srgbClr val="19232D"/>
                </a:solidFill>
                <a:latin typeface="Open Sans" panose="020B0606030504020204" pitchFamily="34" charset="0"/>
              </a:rPr>
              <a:t>Código completamente abierto.</a:t>
            </a:r>
          </a:p>
          <a:p>
            <a:pPr marL="171450" indent="-171450" fontAlgn="base">
              <a:buFontTx/>
              <a:buChar char="-"/>
            </a:pPr>
            <a:r>
              <a:rPr lang="es-ES" sz="1200" dirty="0">
                <a:solidFill>
                  <a:srgbClr val="19232D"/>
                </a:solidFill>
                <a:latin typeface="Open Sans" panose="020B0606030504020204" pitchFamily="34" charset="0"/>
              </a:rPr>
              <a:t>Las </a:t>
            </a:r>
            <a:r>
              <a:rPr lang="es-ES" sz="1200" dirty="0" err="1">
                <a:solidFill>
                  <a:srgbClr val="19232D"/>
                </a:solidFill>
                <a:latin typeface="Open Sans" panose="020B0606030504020204" pitchFamily="34" charset="0"/>
              </a:rPr>
              <a:t>dApps</a:t>
            </a:r>
            <a:r>
              <a:rPr lang="es-ES" sz="1200" dirty="0">
                <a:solidFill>
                  <a:srgbClr val="19232D"/>
                </a:solidFill>
                <a:latin typeface="Open Sans" panose="020B0606030504020204" pitchFamily="34" charset="0"/>
              </a:rPr>
              <a:t> son las aplicaciones descentralizadas que cumplen con una acción o característica particular en la </a:t>
            </a:r>
            <a:r>
              <a:rPr lang="es-ES" sz="1200" dirty="0" err="1">
                <a:solidFill>
                  <a:srgbClr val="19232D"/>
                </a:solidFill>
                <a:latin typeface="Open Sans" panose="020B0606030504020204" pitchFamily="34" charset="0"/>
              </a:rPr>
              <a:t>blockchain</a:t>
            </a:r>
            <a:r>
              <a:rPr lang="es-ES" sz="1200" dirty="0">
                <a:solidFill>
                  <a:srgbClr val="19232D"/>
                </a:solidFill>
                <a:latin typeface="Open Sans" panose="020B0606030504020204" pitchFamily="34" charset="0"/>
              </a:rPr>
              <a:t>. </a:t>
            </a:r>
          </a:p>
          <a:p>
            <a:pPr marL="171450" indent="-171450" fontAlgn="base">
              <a:buFontTx/>
              <a:buChar char="-"/>
            </a:pPr>
            <a:r>
              <a:rPr lang="es-ES" sz="1200" dirty="0">
                <a:solidFill>
                  <a:srgbClr val="19232D"/>
                </a:solidFill>
                <a:latin typeface="Open Sans" panose="020B0606030504020204" pitchFamily="34" charset="0"/>
              </a:rPr>
              <a:t>Son mantenidas por una organización para que puedan automatizar con eficacia algunos procesos o completarlos. </a:t>
            </a:r>
          </a:p>
          <a:p>
            <a:pPr fontAlgn="base"/>
            <a:endParaRPr lang="es-ES" sz="1200" dirty="0">
              <a:solidFill>
                <a:srgbClr val="19232D"/>
              </a:solidFill>
              <a:latin typeface="inherit"/>
            </a:endParaRPr>
          </a:p>
          <a:p>
            <a:pPr fontAlgn="base"/>
            <a:r>
              <a:rPr lang="es-ES" sz="1200" dirty="0">
                <a:solidFill>
                  <a:srgbClr val="19232D"/>
                </a:solidFill>
                <a:latin typeface="inherit"/>
              </a:rPr>
              <a:t>¿En qué se diferencia </a:t>
            </a:r>
            <a:r>
              <a:rPr lang="es-ES" sz="1200" dirty="0" err="1">
                <a:solidFill>
                  <a:srgbClr val="19232D"/>
                </a:solidFill>
                <a:latin typeface="inherit"/>
              </a:rPr>
              <a:t>dApp</a:t>
            </a:r>
            <a:r>
              <a:rPr lang="es-ES" sz="1200" dirty="0">
                <a:solidFill>
                  <a:srgbClr val="19232D"/>
                </a:solidFill>
                <a:latin typeface="inherit"/>
              </a:rPr>
              <a:t> de una app / aplicación?</a:t>
            </a:r>
            <a:endParaRPr lang="es-ES" sz="1200" b="1" dirty="0">
              <a:solidFill>
                <a:srgbClr val="19232D"/>
              </a:solidFill>
              <a:latin typeface="Open Sans" panose="020B0606030504020204" pitchFamily="34" charset="0"/>
            </a:endParaRPr>
          </a:p>
          <a:p>
            <a:pPr fontAlgn="base"/>
            <a:endParaRPr lang="es-ES" sz="1200" dirty="0">
              <a:solidFill>
                <a:srgbClr val="19232D"/>
              </a:solidFill>
              <a:latin typeface="Open Sans" panose="020B0606030504020204" pitchFamily="34" charset="0"/>
            </a:endParaRPr>
          </a:p>
          <a:p>
            <a:pPr marL="171450" indent="-171450" fontAlgn="base">
              <a:buFontTx/>
              <a:buChar char="-"/>
            </a:pPr>
            <a:r>
              <a:rPr lang="es-ES" sz="1200" dirty="0" err="1">
                <a:solidFill>
                  <a:srgbClr val="19232D"/>
                </a:solidFill>
                <a:latin typeface="Open Sans" panose="020B0606030504020204" pitchFamily="34" charset="0"/>
              </a:rPr>
              <a:t>dApps</a:t>
            </a:r>
            <a:r>
              <a:rPr lang="es-ES" sz="1200" dirty="0">
                <a:solidFill>
                  <a:srgbClr val="19232D"/>
                </a:solidFill>
                <a:latin typeface="Open Sans" panose="020B0606030504020204" pitchFamily="34" charset="0"/>
              </a:rPr>
              <a:t> se ejecutan en una red o sistema descentralizado</a:t>
            </a:r>
          </a:p>
          <a:p>
            <a:pPr marL="171450" indent="-171450" fontAlgn="base">
              <a:buFontTx/>
              <a:buChar char="-"/>
            </a:pPr>
            <a:r>
              <a:rPr lang="es-ES" sz="1200" dirty="0">
                <a:solidFill>
                  <a:srgbClr val="19232D"/>
                </a:solidFill>
                <a:latin typeface="Open Sans" panose="020B0606030504020204" pitchFamily="34" charset="0"/>
              </a:rPr>
              <a:t>Las </a:t>
            </a:r>
            <a:r>
              <a:rPr lang="es-ES" sz="1200" dirty="0" err="1">
                <a:solidFill>
                  <a:srgbClr val="19232D"/>
                </a:solidFill>
                <a:latin typeface="Open Sans" panose="020B0606030504020204" pitchFamily="34" charset="0"/>
              </a:rPr>
              <a:t>dApps</a:t>
            </a:r>
            <a:r>
              <a:rPr lang="es-ES" sz="1200" dirty="0">
                <a:solidFill>
                  <a:srgbClr val="19232D"/>
                </a:solidFill>
                <a:latin typeface="Open Sans" panose="020B0606030504020204" pitchFamily="34" charset="0"/>
              </a:rPr>
              <a:t> son las aplicaciones de la próxima generación que aprovechan </a:t>
            </a:r>
            <a:r>
              <a:rPr lang="es-ES" sz="1200" dirty="0" err="1">
                <a:solidFill>
                  <a:srgbClr val="19232D"/>
                </a:solidFill>
                <a:latin typeface="Open Sans" panose="020B0606030504020204" pitchFamily="34" charset="0"/>
              </a:rPr>
              <a:t>blockchain</a:t>
            </a:r>
            <a:r>
              <a:rPr lang="es-ES" sz="1200" dirty="0">
                <a:solidFill>
                  <a:srgbClr val="19232D"/>
                </a:solidFill>
                <a:latin typeface="Open Sans" panose="020B0606030504020204" pitchFamily="34" charset="0"/>
              </a:rPr>
              <a:t> y se ejecutan en ella. </a:t>
            </a:r>
            <a:r>
              <a:rPr lang="es-ES" sz="1200" dirty="0" err="1">
                <a:solidFill>
                  <a:srgbClr val="19232D"/>
                </a:solidFill>
                <a:latin typeface="Open Sans" panose="020B0606030504020204" pitchFamily="34" charset="0"/>
              </a:rPr>
              <a:t>Ethereum</a:t>
            </a:r>
            <a:r>
              <a:rPr lang="es-ES" sz="1200" dirty="0">
                <a:solidFill>
                  <a:srgbClr val="19232D"/>
                </a:solidFill>
                <a:latin typeface="Open Sans" panose="020B0606030504020204" pitchFamily="34" charset="0"/>
              </a:rPr>
              <a:t> es la tecnología por </a:t>
            </a:r>
            <a:r>
              <a:rPr lang="es-ES" sz="1200" dirty="0" err="1">
                <a:solidFill>
                  <a:srgbClr val="19232D"/>
                </a:solidFill>
                <a:latin typeface="Open Sans" panose="020B0606030504020204" pitchFamily="34" charset="0"/>
              </a:rPr>
              <a:t>excelecnia</a:t>
            </a:r>
            <a:r>
              <a:rPr lang="es-ES" sz="1200" dirty="0">
                <a:solidFill>
                  <a:srgbClr val="19232D"/>
                </a:solidFill>
                <a:latin typeface="Open Sans" panose="020B0606030504020204" pitchFamily="34" charset="0"/>
              </a:rPr>
              <a:t> para el desarrollo de las DAPPS.</a:t>
            </a:r>
          </a:p>
          <a:p>
            <a:br>
              <a:rPr lang="es-ES" sz="1200" dirty="0"/>
            </a:br>
            <a:endParaRPr lang="es-ES" sz="1200" dirty="0"/>
          </a:p>
        </p:txBody>
      </p:sp>
    </p:spTree>
    <p:extLst>
      <p:ext uri="{BB962C8B-B14F-4D97-AF65-F5344CB8AC3E}">
        <p14:creationId xmlns:p14="http://schemas.microsoft.com/office/powerpoint/2010/main" val="156505035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002378"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DAPPS: </a:t>
            </a:r>
            <a:r>
              <a:rPr lang="es-ES" sz="2250" dirty="0" err="1"/>
              <a:t>decentralized</a:t>
            </a:r>
            <a:r>
              <a:rPr lang="es-ES" sz="2250" dirty="0"/>
              <a:t> </a:t>
            </a:r>
            <a:r>
              <a:rPr lang="es-ES" sz="2250" dirty="0" err="1"/>
              <a:t>applications</a:t>
            </a:r>
            <a:endParaRPr sz="2250" dirty="0"/>
          </a:p>
        </p:txBody>
      </p:sp>
      <p:pic>
        <p:nvPicPr>
          <p:cNvPr id="2" name="Imagen 1">
            <a:extLst>
              <a:ext uri="{FF2B5EF4-FFF2-40B4-BE49-F238E27FC236}">
                <a16:creationId xmlns:a16="http://schemas.microsoft.com/office/drawing/2014/main" id="{D51F6878-1ABB-6141-A1C8-2E24FE29B314}"/>
              </a:ext>
            </a:extLst>
          </p:cNvPr>
          <p:cNvPicPr>
            <a:picLocks noChangeAspect="1"/>
          </p:cNvPicPr>
          <p:nvPr/>
        </p:nvPicPr>
        <p:blipFill>
          <a:blip r:embed="rId3"/>
          <a:stretch>
            <a:fillRect/>
          </a:stretch>
        </p:blipFill>
        <p:spPr>
          <a:xfrm>
            <a:off x="7558" y="1298642"/>
            <a:ext cx="9128884" cy="4260715"/>
          </a:xfrm>
          <a:prstGeom prst="rect">
            <a:avLst/>
          </a:prstGeom>
        </p:spPr>
      </p:pic>
    </p:spTree>
    <p:extLst>
      <p:ext uri="{BB962C8B-B14F-4D97-AF65-F5344CB8AC3E}">
        <p14:creationId xmlns:p14="http://schemas.microsoft.com/office/powerpoint/2010/main" val="417786358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F0CC201-AD39-C643-B3A1-1A12CB52164D}"/>
              </a:ext>
            </a:extLst>
          </p:cNvPr>
          <p:cNvPicPr>
            <a:picLocks noChangeAspect="1"/>
          </p:cNvPicPr>
          <p:nvPr/>
        </p:nvPicPr>
        <p:blipFill>
          <a:blip r:embed="rId3"/>
          <a:stretch>
            <a:fillRect/>
          </a:stretch>
        </p:blipFill>
        <p:spPr>
          <a:xfrm>
            <a:off x="-7558" y="1298642"/>
            <a:ext cx="9144000" cy="4260714"/>
          </a:xfrm>
          <a:prstGeom prst="rect">
            <a:avLst/>
          </a:prstGeom>
        </p:spPr>
      </p:pic>
      <p:sp>
        <p:nvSpPr>
          <p:cNvPr id="3" name="Shape 142">
            <a:extLst>
              <a:ext uri="{FF2B5EF4-FFF2-40B4-BE49-F238E27FC236}">
                <a16:creationId xmlns:a16="http://schemas.microsoft.com/office/drawing/2014/main" id="{F97E5180-57DE-3643-8353-8CDC2A33A03D}"/>
              </a:ext>
            </a:extLst>
          </p:cNvPr>
          <p:cNvSpPr/>
          <p:nvPr/>
        </p:nvSpPr>
        <p:spPr>
          <a:xfrm>
            <a:off x="311859" y="167729"/>
            <a:ext cx="4002378"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DAPPS: </a:t>
            </a:r>
            <a:r>
              <a:rPr lang="es-ES" sz="2250" dirty="0" err="1"/>
              <a:t>decentralized</a:t>
            </a:r>
            <a:r>
              <a:rPr lang="es-ES" sz="2250" dirty="0"/>
              <a:t> </a:t>
            </a:r>
            <a:r>
              <a:rPr lang="es-ES" sz="2250" dirty="0" err="1"/>
              <a:t>applications</a:t>
            </a:r>
            <a:endParaRPr sz="2250" dirty="0"/>
          </a:p>
        </p:txBody>
      </p:sp>
    </p:spTree>
    <p:extLst>
      <p:ext uri="{BB962C8B-B14F-4D97-AF65-F5344CB8AC3E}">
        <p14:creationId xmlns:p14="http://schemas.microsoft.com/office/powerpoint/2010/main" val="338290480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002378"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DAPPS: </a:t>
            </a:r>
            <a:r>
              <a:rPr lang="es-ES" sz="2250" dirty="0" err="1"/>
              <a:t>decentralized</a:t>
            </a:r>
            <a:r>
              <a:rPr lang="es-ES" sz="2250" dirty="0"/>
              <a:t> </a:t>
            </a:r>
            <a:r>
              <a:rPr lang="es-ES" sz="2250" dirty="0" err="1"/>
              <a:t>applications</a:t>
            </a:r>
            <a:endParaRPr sz="2250" dirty="0"/>
          </a:p>
        </p:txBody>
      </p:sp>
      <p:pic>
        <p:nvPicPr>
          <p:cNvPr id="2" name="Imagen 1">
            <a:extLst>
              <a:ext uri="{FF2B5EF4-FFF2-40B4-BE49-F238E27FC236}">
                <a16:creationId xmlns:a16="http://schemas.microsoft.com/office/drawing/2014/main" id="{7F91EBBB-4873-7B4A-9664-1016DA5A93E8}"/>
              </a:ext>
            </a:extLst>
          </p:cNvPr>
          <p:cNvPicPr>
            <a:picLocks noChangeAspect="1"/>
          </p:cNvPicPr>
          <p:nvPr/>
        </p:nvPicPr>
        <p:blipFill>
          <a:blip r:embed="rId3"/>
          <a:stretch>
            <a:fillRect/>
          </a:stretch>
        </p:blipFill>
        <p:spPr>
          <a:xfrm>
            <a:off x="0" y="928258"/>
            <a:ext cx="9144000" cy="5414175"/>
          </a:xfrm>
          <a:prstGeom prst="rect">
            <a:avLst/>
          </a:prstGeom>
        </p:spPr>
      </p:pic>
    </p:spTree>
    <p:extLst>
      <p:ext uri="{BB962C8B-B14F-4D97-AF65-F5344CB8AC3E}">
        <p14:creationId xmlns:p14="http://schemas.microsoft.com/office/powerpoint/2010/main" val="78739769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64595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Entornos de desarrollo Smart Contracts</a:t>
            </a:r>
            <a:endParaRPr sz="2250"/>
          </a:p>
        </p:txBody>
      </p:sp>
      <p:pic>
        <p:nvPicPr>
          <p:cNvPr id="2" name="Imagen 1">
            <a:extLst>
              <a:ext uri="{FF2B5EF4-FFF2-40B4-BE49-F238E27FC236}">
                <a16:creationId xmlns:a16="http://schemas.microsoft.com/office/drawing/2014/main" id="{5690EE8B-C170-CD42-8211-F06C638E6CFA}"/>
              </a:ext>
            </a:extLst>
          </p:cNvPr>
          <p:cNvPicPr>
            <a:picLocks noChangeAspect="1"/>
          </p:cNvPicPr>
          <p:nvPr/>
        </p:nvPicPr>
        <p:blipFill rotWithShape="1">
          <a:blip r:embed="rId2"/>
          <a:srcRect l="50017" r="25431"/>
          <a:stretch/>
        </p:blipFill>
        <p:spPr>
          <a:xfrm>
            <a:off x="1188082" y="1112300"/>
            <a:ext cx="2893506" cy="4778420"/>
          </a:xfrm>
          <a:prstGeom prst="rect">
            <a:avLst/>
          </a:prstGeom>
        </p:spPr>
      </p:pic>
      <p:pic>
        <p:nvPicPr>
          <p:cNvPr id="7" name="Imagen 6">
            <a:extLst>
              <a:ext uri="{FF2B5EF4-FFF2-40B4-BE49-F238E27FC236}">
                <a16:creationId xmlns:a16="http://schemas.microsoft.com/office/drawing/2014/main" id="{38FE6085-FA73-4048-A76E-A5C8DD3BBF4A}"/>
              </a:ext>
            </a:extLst>
          </p:cNvPr>
          <p:cNvPicPr>
            <a:picLocks noChangeAspect="1"/>
          </p:cNvPicPr>
          <p:nvPr/>
        </p:nvPicPr>
        <p:blipFill>
          <a:blip r:embed="rId3"/>
          <a:stretch>
            <a:fillRect/>
          </a:stretch>
        </p:blipFill>
        <p:spPr>
          <a:xfrm>
            <a:off x="4904676" y="1112300"/>
            <a:ext cx="2893507" cy="4778420"/>
          </a:xfrm>
          <a:prstGeom prst="rect">
            <a:avLst/>
          </a:prstGeom>
        </p:spPr>
      </p:pic>
    </p:spTree>
    <p:extLst>
      <p:ext uri="{BB962C8B-B14F-4D97-AF65-F5344CB8AC3E}">
        <p14:creationId xmlns:p14="http://schemas.microsoft.com/office/powerpoint/2010/main" val="101698783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444875" y="366646"/>
            <a:ext cx="2976328"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 Qué son los contratos ?</a:t>
            </a:r>
            <a:endParaRPr sz="2250" dirty="0"/>
          </a:p>
        </p:txBody>
      </p:sp>
      <p:sp>
        <p:nvSpPr>
          <p:cNvPr id="10" name="Shape 149"/>
          <p:cNvSpPr/>
          <p:nvPr/>
        </p:nvSpPr>
        <p:spPr>
          <a:xfrm>
            <a:off x="259345" y="1275453"/>
            <a:ext cx="8354569" cy="2500685"/>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buSzPct val="100000"/>
              <a:defRPr sz="3300">
                <a:latin typeface="Roboto Light"/>
                <a:ea typeface="Roboto Light"/>
                <a:cs typeface="Roboto Light"/>
                <a:sym typeface="Roboto Light"/>
              </a:defRPr>
            </a:pPr>
            <a:r>
              <a:rPr lang="es-ES" sz="2000"/>
              <a:t>Un contrato es un acuerdo entre dos o más partes donde se define lo que se puede hacer, cómo se puede hacer y qué pasa si algo no se hace</a:t>
            </a:r>
          </a:p>
          <a:p>
            <a:pPr>
              <a:buSzPct val="100000"/>
              <a:defRPr sz="3300">
                <a:latin typeface="Roboto Light"/>
                <a:ea typeface="Roboto Light"/>
                <a:cs typeface="Roboto Light"/>
                <a:sym typeface="Roboto Light"/>
              </a:defRPr>
            </a:pPr>
            <a:endParaRPr lang="es-ES" sz="2000"/>
          </a:p>
          <a:p>
            <a:pPr>
              <a:buSzPct val="100000"/>
              <a:defRPr sz="3300">
                <a:latin typeface="Roboto Light"/>
                <a:ea typeface="Roboto Light"/>
                <a:cs typeface="Roboto Light"/>
                <a:sym typeface="Roboto Light"/>
              </a:defRPr>
            </a:pPr>
            <a:r>
              <a:rPr lang="es-ES" sz="2000">
                <a:latin typeface="Roboto Light"/>
                <a:ea typeface="Roboto Light"/>
                <a:sym typeface="Roboto Light"/>
              </a:rPr>
              <a:t>Sujetos a las leyes y jurisdicciones territoriales</a:t>
            </a:r>
          </a:p>
          <a:p>
            <a:pPr>
              <a:buSzPct val="100000"/>
              <a:defRPr sz="3300">
                <a:latin typeface="Roboto Light"/>
                <a:ea typeface="Roboto Light"/>
                <a:cs typeface="Roboto Light"/>
                <a:sym typeface="Roboto Light"/>
              </a:defRPr>
            </a:pPr>
            <a:endParaRPr lang="es-ES" sz="2000">
              <a:latin typeface="Roboto Light"/>
              <a:ea typeface="Roboto Light"/>
              <a:sym typeface="Roboto Light"/>
            </a:endParaRPr>
          </a:p>
          <a:p>
            <a:pPr>
              <a:buSzPct val="100000"/>
              <a:defRPr sz="3300">
                <a:latin typeface="Roboto Light"/>
                <a:ea typeface="Roboto Light"/>
                <a:cs typeface="Roboto Light"/>
                <a:sym typeface="Roboto Light"/>
              </a:defRPr>
            </a:pPr>
            <a:r>
              <a:rPr lang="es-ES" sz="2000">
                <a:latin typeface="Roboto Light"/>
                <a:ea typeface="Roboto Light"/>
                <a:sym typeface="Roboto Light"/>
              </a:rPr>
              <a:t>Requiere de notarios</a:t>
            </a:r>
          </a:p>
          <a:p>
            <a:pPr>
              <a:buSzPct val="100000"/>
              <a:defRPr sz="3300">
                <a:latin typeface="Roboto Light"/>
                <a:ea typeface="Roboto Light"/>
                <a:cs typeface="Roboto Light"/>
                <a:sym typeface="Roboto Light"/>
              </a:defRPr>
            </a:pPr>
            <a:endParaRPr lang="es-ES" sz="2000">
              <a:latin typeface="Roboto Light"/>
              <a:ea typeface="Roboto Light"/>
              <a:sym typeface="Roboto Light"/>
            </a:endParaRPr>
          </a:p>
          <a:p>
            <a:pPr>
              <a:buSzPct val="100000"/>
              <a:defRPr sz="3300">
                <a:latin typeface="Roboto Light"/>
                <a:ea typeface="Roboto Light"/>
                <a:cs typeface="Roboto Light"/>
                <a:sym typeface="Roboto Light"/>
              </a:defRPr>
            </a:pPr>
            <a:r>
              <a:rPr lang="es-ES" sz="2000">
                <a:latin typeface="Roboto Light"/>
                <a:ea typeface="Roboto Light"/>
                <a:sym typeface="Roboto Light"/>
              </a:rPr>
              <a:t>Sujetos a la interpretación</a:t>
            </a:r>
            <a:endParaRPr sz="2000">
              <a:latin typeface="Roboto Light"/>
              <a:ea typeface="Roboto Light"/>
            </a:endParaRPr>
          </a:p>
        </p:txBody>
      </p:sp>
      <p:pic>
        <p:nvPicPr>
          <p:cNvPr id="3" name="Imagen 2">
            <a:extLst>
              <a:ext uri="{FF2B5EF4-FFF2-40B4-BE49-F238E27FC236}">
                <a16:creationId xmlns:a16="http://schemas.microsoft.com/office/drawing/2014/main" id="{BD564752-1750-A445-B187-30782DC773DF}"/>
              </a:ext>
            </a:extLst>
          </p:cNvPr>
          <p:cNvPicPr>
            <a:picLocks noChangeAspect="1"/>
          </p:cNvPicPr>
          <p:nvPr/>
        </p:nvPicPr>
        <p:blipFill>
          <a:blip r:embed="rId2"/>
          <a:stretch>
            <a:fillRect/>
          </a:stretch>
        </p:blipFill>
        <p:spPr>
          <a:xfrm>
            <a:off x="3474720" y="2880360"/>
            <a:ext cx="4572000" cy="3440430"/>
          </a:xfrm>
          <a:prstGeom prst="rect">
            <a:avLst/>
          </a:prstGeom>
        </p:spPr>
      </p:pic>
    </p:spTree>
    <p:extLst>
      <p:ext uri="{BB962C8B-B14F-4D97-AF65-F5344CB8AC3E}">
        <p14:creationId xmlns:p14="http://schemas.microsoft.com/office/powerpoint/2010/main" val="211585313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645952"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Entornos de desarrollo Smart Contracts</a:t>
            </a:r>
            <a:endParaRPr sz="2250"/>
          </a:p>
        </p:txBody>
      </p:sp>
      <p:pic>
        <p:nvPicPr>
          <p:cNvPr id="4" name="Imagen 3">
            <a:extLst>
              <a:ext uri="{FF2B5EF4-FFF2-40B4-BE49-F238E27FC236}">
                <a16:creationId xmlns:a16="http://schemas.microsoft.com/office/drawing/2014/main" id="{B04D6C81-DF6E-B844-8896-2F07EC048E28}"/>
              </a:ext>
            </a:extLst>
          </p:cNvPr>
          <p:cNvPicPr>
            <a:picLocks noChangeAspect="1"/>
          </p:cNvPicPr>
          <p:nvPr/>
        </p:nvPicPr>
        <p:blipFill rotWithShape="1">
          <a:blip r:embed="rId2"/>
          <a:srcRect r="76065"/>
          <a:stretch/>
        </p:blipFill>
        <p:spPr>
          <a:xfrm>
            <a:off x="140534" y="986862"/>
            <a:ext cx="2893506" cy="4816149"/>
          </a:xfrm>
          <a:prstGeom prst="rect">
            <a:avLst/>
          </a:prstGeom>
        </p:spPr>
      </p:pic>
      <p:pic>
        <p:nvPicPr>
          <p:cNvPr id="5" name="Imagen 4">
            <a:extLst>
              <a:ext uri="{FF2B5EF4-FFF2-40B4-BE49-F238E27FC236}">
                <a16:creationId xmlns:a16="http://schemas.microsoft.com/office/drawing/2014/main" id="{AAB1716B-A651-8647-B80C-D90F471EB9EE}"/>
              </a:ext>
            </a:extLst>
          </p:cNvPr>
          <p:cNvPicPr>
            <a:picLocks noChangeAspect="1"/>
          </p:cNvPicPr>
          <p:nvPr/>
        </p:nvPicPr>
        <p:blipFill rotWithShape="1">
          <a:blip r:embed="rId2"/>
          <a:srcRect l="25233" r="50832"/>
          <a:stretch/>
        </p:blipFill>
        <p:spPr>
          <a:xfrm>
            <a:off x="3162956" y="986861"/>
            <a:ext cx="2893506" cy="4816149"/>
          </a:xfrm>
          <a:prstGeom prst="rect">
            <a:avLst/>
          </a:prstGeom>
        </p:spPr>
      </p:pic>
      <p:pic>
        <p:nvPicPr>
          <p:cNvPr id="8" name="Imagen 7">
            <a:extLst>
              <a:ext uri="{FF2B5EF4-FFF2-40B4-BE49-F238E27FC236}">
                <a16:creationId xmlns:a16="http://schemas.microsoft.com/office/drawing/2014/main" id="{4754C4C7-FA49-5F42-9102-A599D8DBB408}"/>
              </a:ext>
            </a:extLst>
          </p:cNvPr>
          <p:cNvPicPr>
            <a:picLocks noChangeAspect="1"/>
          </p:cNvPicPr>
          <p:nvPr/>
        </p:nvPicPr>
        <p:blipFill rotWithShape="1">
          <a:blip r:embed="rId2"/>
          <a:srcRect l="75447"/>
          <a:stretch/>
        </p:blipFill>
        <p:spPr>
          <a:xfrm>
            <a:off x="6085958" y="986861"/>
            <a:ext cx="2971503" cy="4816149"/>
          </a:xfrm>
          <a:prstGeom prst="rect">
            <a:avLst/>
          </a:prstGeom>
        </p:spPr>
      </p:pic>
    </p:spTree>
    <p:extLst>
      <p:ext uri="{BB962C8B-B14F-4D97-AF65-F5344CB8AC3E}">
        <p14:creationId xmlns:p14="http://schemas.microsoft.com/office/powerpoint/2010/main" val="206663676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645952" cy="38472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Entornos de desarrollo Smart Contracts</a:t>
            </a:r>
            <a:endParaRPr sz="2250"/>
          </a:p>
        </p:txBody>
      </p:sp>
      <p:pic>
        <p:nvPicPr>
          <p:cNvPr id="5" name="Imagen 4">
            <a:extLst>
              <a:ext uri="{FF2B5EF4-FFF2-40B4-BE49-F238E27FC236}">
                <a16:creationId xmlns:a16="http://schemas.microsoft.com/office/drawing/2014/main" id="{EF9B1CE6-7F26-D14E-B357-1E9CE3EB5984}"/>
              </a:ext>
            </a:extLst>
          </p:cNvPr>
          <p:cNvPicPr>
            <a:picLocks noChangeAspect="1"/>
          </p:cNvPicPr>
          <p:nvPr/>
        </p:nvPicPr>
        <p:blipFill rotWithShape="1">
          <a:blip r:embed="rId2"/>
          <a:srcRect r="50699"/>
          <a:stretch/>
        </p:blipFill>
        <p:spPr>
          <a:xfrm>
            <a:off x="1526458" y="949283"/>
            <a:ext cx="6091083" cy="5359148"/>
          </a:xfrm>
          <a:prstGeom prst="rect">
            <a:avLst/>
          </a:prstGeom>
        </p:spPr>
      </p:pic>
    </p:spTree>
    <p:extLst>
      <p:ext uri="{BB962C8B-B14F-4D97-AF65-F5344CB8AC3E}">
        <p14:creationId xmlns:p14="http://schemas.microsoft.com/office/powerpoint/2010/main" val="39912328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64595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Entornos de desarrollo Smart Contracts</a:t>
            </a:r>
            <a:endParaRPr sz="2250"/>
          </a:p>
        </p:txBody>
      </p:sp>
      <p:pic>
        <p:nvPicPr>
          <p:cNvPr id="4" name="Imagen 3">
            <a:extLst>
              <a:ext uri="{FF2B5EF4-FFF2-40B4-BE49-F238E27FC236}">
                <a16:creationId xmlns:a16="http://schemas.microsoft.com/office/drawing/2014/main" id="{8D78793D-4737-8043-A082-B4B37A0609CF}"/>
              </a:ext>
            </a:extLst>
          </p:cNvPr>
          <p:cNvPicPr>
            <a:picLocks noChangeAspect="1"/>
          </p:cNvPicPr>
          <p:nvPr/>
        </p:nvPicPr>
        <p:blipFill rotWithShape="1">
          <a:blip r:embed="rId2"/>
          <a:srcRect l="50000"/>
          <a:stretch/>
        </p:blipFill>
        <p:spPr>
          <a:xfrm>
            <a:off x="1643163" y="1052521"/>
            <a:ext cx="5857673" cy="5081743"/>
          </a:xfrm>
          <a:prstGeom prst="rect">
            <a:avLst/>
          </a:prstGeom>
        </p:spPr>
      </p:pic>
    </p:spTree>
    <p:extLst>
      <p:ext uri="{BB962C8B-B14F-4D97-AF65-F5344CB8AC3E}">
        <p14:creationId xmlns:p14="http://schemas.microsoft.com/office/powerpoint/2010/main" val="265927315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B9FD135-8D52-2D45-9F19-BFA07236A6B3}"/>
              </a:ext>
            </a:extLst>
          </p:cNvPr>
          <p:cNvPicPr>
            <a:picLocks noChangeAspect="1"/>
          </p:cNvPicPr>
          <p:nvPr/>
        </p:nvPicPr>
        <p:blipFill>
          <a:blip r:embed="rId2"/>
          <a:stretch>
            <a:fillRect/>
          </a:stretch>
        </p:blipFill>
        <p:spPr>
          <a:xfrm>
            <a:off x="612843" y="278823"/>
            <a:ext cx="8151779" cy="5894206"/>
          </a:xfrm>
          <a:prstGeom prst="rect">
            <a:avLst/>
          </a:prstGeom>
        </p:spPr>
      </p:pic>
    </p:spTree>
    <p:extLst>
      <p:ext uri="{BB962C8B-B14F-4D97-AF65-F5344CB8AC3E}">
        <p14:creationId xmlns:p14="http://schemas.microsoft.com/office/powerpoint/2010/main" val="77273226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2083391"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ESTÁNDAR ERC20</a:t>
            </a:r>
            <a:endParaRPr sz="2250" dirty="0"/>
          </a:p>
        </p:txBody>
      </p:sp>
      <p:sp>
        <p:nvSpPr>
          <p:cNvPr id="11" name="Rectángulo 10">
            <a:extLst>
              <a:ext uri="{FF2B5EF4-FFF2-40B4-BE49-F238E27FC236}">
                <a16:creationId xmlns:a16="http://schemas.microsoft.com/office/drawing/2014/main" id="{701883FE-ABAE-E547-A8BA-3A26259B400A}"/>
              </a:ext>
            </a:extLst>
          </p:cNvPr>
          <p:cNvSpPr/>
          <p:nvPr/>
        </p:nvSpPr>
        <p:spPr>
          <a:xfrm>
            <a:off x="437533" y="726452"/>
            <a:ext cx="8268929" cy="2862322"/>
          </a:xfrm>
          <a:prstGeom prst="rect">
            <a:avLst/>
          </a:prstGeom>
        </p:spPr>
        <p:txBody>
          <a:bodyPr wrap="square">
            <a:spAutoFit/>
          </a:bodyPr>
          <a:lstStyle/>
          <a:p>
            <a:pPr>
              <a:tabLst>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function </a:t>
            </a:r>
            <a:r>
              <a:rPr lang="en-US" sz="12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totalSupply</a:t>
            </a: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function </a:t>
            </a:r>
            <a:r>
              <a:rPr lang="en-US" sz="12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balanceOf</a:t>
            </a: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(address account)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function transfer(address recipient, uint256 amount)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function allowance(address owner, address spender)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function approve(address spender, uint256 amount)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function </a:t>
            </a:r>
            <a:r>
              <a:rPr lang="en-US" sz="12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transferFrom</a:t>
            </a: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address </a:t>
            </a:r>
            <a:r>
              <a:rPr lang="en-US" sz="12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sender,address</a:t>
            </a: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recipient,uint256 amount)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event Transfer(address indexed from, address indexed to, uint256 value);</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event Approval(address indexed owner, address indexed spender, uint256 value);</a:t>
            </a:r>
            <a:endParaRPr lang="es-ES" sz="1200" dirty="0"/>
          </a:p>
        </p:txBody>
      </p:sp>
      <p:pic>
        <p:nvPicPr>
          <p:cNvPr id="12" name="Imagen 11">
            <a:extLst>
              <a:ext uri="{FF2B5EF4-FFF2-40B4-BE49-F238E27FC236}">
                <a16:creationId xmlns:a16="http://schemas.microsoft.com/office/drawing/2014/main" id="{B1F8F304-6436-CF41-8D60-5AA6BC052F38}"/>
              </a:ext>
            </a:extLst>
          </p:cNvPr>
          <p:cNvPicPr>
            <a:picLocks noChangeAspect="1"/>
          </p:cNvPicPr>
          <p:nvPr/>
        </p:nvPicPr>
        <p:blipFill>
          <a:blip r:embed="rId2"/>
          <a:stretch>
            <a:fillRect/>
          </a:stretch>
        </p:blipFill>
        <p:spPr>
          <a:xfrm>
            <a:off x="2767984" y="3795252"/>
            <a:ext cx="3608029" cy="2694408"/>
          </a:xfrm>
          <a:prstGeom prst="rect">
            <a:avLst/>
          </a:prstGeom>
        </p:spPr>
      </p:pic>
    </p:spTree>
    <p:extLst>
      <p:ext uri="{BB962C8B-B14F-4D97-AF65-F5344CB8AC3E}">
        <p14:creationId xmlns:p14="http://schemas.microsoft.com/office/powerpoint/2010/main" val="222222449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24E270-C094-FE4F-BE64-4AC1B421B2BE}"/>
              </a:ext>
            </a:extLst>
          </p:cNvPr>
          <p:cNvPicPr>
            <a:picLocks noChangeAspect="1"/>
          </p:cNvPicPr>
          <p:nvPr/>
        </p:nvPicPr>
        <p:blipFill>
          <a:blip r:embed="rId2"/>
          <a:stretch>
            <a:fillRect/>
          </a:stretch>
        </p:blipFill>
        <p:spPr>
          <a:xfrm>
            <a:off x="535857" y="416244"/>
            <a:ext cx="8375907" cy="5807575"/>
          </a:xfrm>
          <a:prstGeom prst="rect">
            <a:avLst/>
          </a:prstGeom>
        </p:spPr>
      </p:pic>
    </p:spTree>
    <p:extLst>
      <p:ext uri="{BB962C8B-B14F-4D97-AF65-F5344CB8AC3E}">
        <p14:creationId xmlns:p14="http://schemas.microsoft.com/office/powerpoint/2010/main" val="239168188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2229265"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ESTÁNDAR ERC721</a:t>
            </a:r>
            <a:endParaRPr sz="2250" dirty="0"/>
          </a:p>
        </p:txBody>
      </p:sp>
      <p:pic>
        <p:nvPicPr>
          <p:cNvPr id="12" name="Imagen 11">
            <a:extLst>
              <a:ext uri="{FF2B5EF4-FFF2-40B4-BE49-F238E27FC236}">
                <a16:creationId xmlns:a16="http://schemas.microsoft.com/office/drawing/2014/main" id="{B1F8F304-6436-CF41-8D60-5AA6BC052F38}"/>
              </a:ext>
            </a:extLst>
          </p:cNvPr>
          <p:cNvPicPr>
            <a:picLocks noChangeAspect="1"/>
          </p:cNvPicPr>
          <p:nvPr/>
        </p:nvPicPr>
        <p:blipFill>
          <a:blip r:embed="rId2"/>
          <a:stretch>
            <a:fillRect/>
          </a:stretch>
        </p:blipFill>
        <p:spPr>
          <a:xfrm>
            <a:off x="2767984" y="3795252"/>
            <a:ext cx="3608029" cy="2694408"/>
          </a:xfrm>
          <a:prstGeom prst="rect">
            <a:avLst/>
          </a:prstGeom>
        </p:spPr>
      </p:pic>
      <p:sp>
        <p:nvSpPr>
          <p:cNvPr id="2" name="Rectangle 2">
            <a:extLst>
              <a:ext uri="{FF2B5EF4-FFF2-40B4-BE49-F238E27FC236}">
                <a16:creationId xmlns:a16="http://schemas.microsoft.com/office/drawing/2014/main" id="{5C329970-8284-4C48-BD07-263485C72137}"/>
              </a:ext>
            </a:extLst>
          </p:cNvPr>
          <p:cNvSpPr>
            <a:spLocks noChangeArrowheads="1"/>
          </p:cNvSpPr>
          <p:nvPr/>
        </p:nvSpPr>
        <p:spPr bwMode="auto">
          <a:xfrm>
            <a:off x="231809" y="762424"/>
            <a:ext cx="841768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lvl="0"/>
            <a:endParaRPr lang="en-US" altLang="es-ES" sz="1000" dirty="0"/>
          </a:p>
          <a:p>
            <a:pPr lvl="0"/>
            <a:r>
              <a:rPr lang="en-US" altLang="es-ES" sz="1000" dirty="0" err="1">
                <a:solidFill>
                  <a:srgbClr val="333333"/>
                </a:solidFill>
                <a:latin typeface="Segoe UI" panose="020B0502040204020203" pitchFamily="34" charset="0"/>
                <a:ea typeface="Times New Roman" panose="02020603050405020304" pitchFamily="18" charset="0"/>
                <a:cs typeface="Times New Roman" panose="02020603050405020304" pitchFamily="18" charset="0"/>
              </a:rPr>
              <a:t>Funcitons</a:t>
            </a:r>
            <a:endPar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tokenUri</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uint256</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_</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t>
            </a:r>
            <a:r>
              <a:rPr lang="en-US" altLang="es-ES" sz="1000" dirty="0" err="1">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view</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returns</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string</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ownerOf</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uint256 _</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view</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returns</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safeTransferFrom</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 _from</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address _to</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uint256 _</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bytes data</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payable</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safeTransferFrom</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 _from</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address _to</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uint256 _</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payable</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transferFrom</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 _from</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address _to</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uint256 _</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payable</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approve</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 _approved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uint256 _</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payable</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setApprovalForAll</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 _operator</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bool _approved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getApproved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uint256 _</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tokenId</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view</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returns</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lvl="1"/>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FF7324"/>
                </a:solidFill>
                <a:effectLst/>
                <a:latin typeface="Courier New" panose="02070309020205020404" pitchFamily="49" charset="0"/>
                <a:ea typeface="Times New Roman" panose="02020603050405020304" pitchFamily="18" charset="0"/>
                <a:cs typeface="Times New Roman" panose="02020603050405020304" pitchFamily="18" charset="0"/>
              </a:rPr>
              <a:t>isApprovedForAll</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address _owner</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address _operator</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external</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view</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returns</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bool</a:t>
            </a:r>
            <a:r>
              <a:rPr kumimoji="0" lang="en-US" altLang="es-ES" sz="1000" b="0" i="0" u="none" strike="noStrike" cap="none" normalizeH="0" baseline="0" dirty="0">
                <a:ln>
                  <a:noFill/>
                </a:ln>
                <a:solidFill>
                  <a:srgbClr val="6C6783"/>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kumimoji="0" lang="en-U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s-ES" sz="1000" b="0" i="0" u="none" strike="noStrike" cap="none" normalizeH="0" baseline="0" dirty="0">
              <a:ln>
                <a:noFill/>
              </a:ln>
              <a:solidFill>
                <a:schemeClr val="tx1"/>
              </a:solidFill>
              <a:effectLst/>
            </a:endParaRPr>
          </a:p>
          <a:p>
            <a:pPr lvl="0"/>
            <a:r>
              <a:rPr lang="en-US" altLang="es-ES" sz="1000" dirty="0">
                <a:solidFill>
                  <a:srgbClr val="333333"/>
                </a:solidFill>
                <a:latin typeface="Segoe UI" panose="020B0502040204020203" pitchFamily="34" charset="0"/>
                <a:ea typeface="Times New Roman" panose="02020603050405020304" pitchFamily="18" charset="0"/>
                <a:cs typeface="Times New Roman" panose="02020603050405020304" pitchFamily="18" charset="0"/>
              </a:rPr>
              <a:t>Events</a:t>
            </a:r>
            <a:endParaRPr lang="en-US" altLang="es-ES" sz="1000" dirty="0"/>
          </a:p>
          <a:p>
            <a:pPr lvl="1"/>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event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t>
            </a:r>
            <a:r>
              <a:rPr lang="en-US" altLang="es-ES" sz="1000" dirty="0">
                <a:solidFill>
                  <a:srgbClr val="FF7324"/>
                </a:solidFill>
                <a:latin typeface="Courier New" panose="02070309020205020404" pitchFamily="49" charset="0"/>
                <a:ea typeface="Times New Roman" panose="02020603050405020304" pitchFamily="18" charset="0"/>
                <a:cs typeface="Times New Roman" panose="02020603050405020304" pitchFamily="18" charset="0"/>
              </a:rPr>
              <a:t>Transfer</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address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_from</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address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_to</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uint256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a:t>
            </a:r>
            <a:r>
              <a:rPr lang="en-US" altLang="es-ES" sz="1000" dirty="0" err="1">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tokenId</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endParaRPr lang="en-US" altLang="es-ES" sz="1000" dirty="0"/>
          </a:p>
          <a:p>
            <a:pPr lvl="1"/>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event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t>
            </a:r>
            <a:r>
              <a:rPr lang="en-US" altLang="es-ES" sz="1000" dirty="0">
                <a:solidFill>
                  <a:srgbClr val="FF7324"/>
                </a:solidFill>
                <a:latin typeface="Courier New" panose="02070309020205020404" pitchFamily="49" charset="0"/>
                <a:ea typeface="Times New Roman" panose="02020603050405020304" pitchFamily="18" charset="0"/>
                <a:cs typeface="Times New Roman" panose="02020603050405020304" pitchFamily="18" charset="0"/>
              </a:rPr>
              <a:t>Approval</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address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_owner</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address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_approved</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uint256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a:t>
            </a:r>
            <a:r>
              <a:rPr lang="en-US" altLang="es-ES" sz="1000" dirty="0" err="1">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tokenId</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endParaRPr lang="en-US" altLang="es-ES" sz="1000" dirty="0"/>
          </a:p>
          <a:p>
            <a:pPr lvl="1"/>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event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t>
            </a:r>
            <a:r>
              <a:rPr lang="en-US" altLang="es-ES" sz="1000" dirty="0" err="1">
                <a:solidFill>
                  <a:srgbClr val="FF7324"/>
                </a:solidFill>
                <a:latin typeface="Courier New" panose="02070309020205020404" pitchFamily="49" charset="0"/>
                <a:ea typeface="Times New Roman" panose="02020603050405020304" pitchFamily="18" charset="0"/>
                <a:cs typeface="Times New Roman" panose="02020603050405020304" pitchFamily="18" charset="0"/>
              </a:rPr>
              <a:t>ApprovalForAll</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address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_owner</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address </a:t>
            </a:r>
            <a:r>
              <a:rPr lang="en-US" altLang="es-ES" sz="1000" dirty="0">
                <a:solidFill>
                  <a:srgbClr val="498BB5"/>
                </a:solidFill>
                <a:latin typeface="Courier New" panose="02070309020205020404" pitchFamily="49" charset="0"/>
                <a:ea typeface="Times New Roman" panose="02020603050405020304" pitchFamily="18" charset="0"/>
                <a:cs typeface="Times New Roman" panose="02020603050405020304" pitchFamily="18" charset="0"/>
              </a:rPr>
              <a:t>indexed</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_operator</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bool _approved</a:t>
            </a:r>
            <a:r>
              <a:rPr lang="en-US" altLang="es-ES" sz="1000" dirty="0">
                <a:solidFill>
                  <a:srgbClr val="6C6783"/>
                </a:solidFill>
                <a:latin typeface="Courier New" panose="02070309020205020404" pitchFamily="49" charset="0"/>
                <a:ea typeface="Times New Roman" panose="02020603050405020304" pitchFamily="18" charset="0"/>
                <a:cs typeface="Times New Roman" panose="02020603050405020304" pitchFamily="18" charset="0"/>
              </a:rPr>
              <a:t>);</a:t>
            </a:r>
            <a:endParaRPr lang="en-US" altLang="es-ES" sz="1000" dirty="0"/>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s-ES" sz="1000" b="0" i="0" u="none" strike="noStrike" cap="none" normalizeH="0" baseline="0" dirty="0">
              <a:ln>
                <a:noFill/>
              </a:ln>
              <a:solidFill>
                <a:schemeClr val="tx1"/>
              </a:solidFill>
              <a:effectLst/>
            </a:endParaRPr>
          </a:p>
        </p:txBody>
      </p:sp>
      <p:sp>
        <p:nvSpPr>
          <p:cNvPr id="6" name="Rectángulo 5" descr="📋">
            <a:extLst>
              <a:ext uri="{FF2B5EF4-FFF2-40B4-BE49-F238E27FC236}">
                <a16:creationId xmlns:a16="http://schemas.microsoft.com/office/drawing/2014/main" id="{45430464-FE5C-254A-9211-90A378732D31}"/>
              </a:ext>
            </a:extLst>
          </p:cNvPr>
          <p:cNvSpPr>
            <a:spLocks noChangeAspect="1" noChangeArrowheads="1"/>
          </p:cNvSpPr>
          <p:nvPr/>
        </p:nvSpPr>
        <p:spPr bwMode="auto">
          <a:xfrm>
            <a:off x="0" y="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Tree>
    <p:extLst>
      <p:ext uri="{BB962C8B-B14F-4D97-AF65-F5344CB8AC3E}">
        <p14:creationId xmlns:p14="http://schemas.microsoft.com/office/powerpoint/2010/main" val="309102520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4443461"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dirty="0"/>
              <a:t>EJEMPLOS PROGRAMACIÓN SOLIDITY</a:t>
            </a:r>
            <a:endParaRPr sz="2250" dirty="0"/>
          </a:p>
        </p:txBody>
      </p:sp>
      <p:sp>
        <p:nvSpPr>
          <p:cNvPr id="2" name="Rectangle 2">
            <a:extLst>
              <a:ext uri="{FF2B5EF4-FFF2-40B4-BE49-F238E27FC236}">
                <a16:creationId xmlns:a16="http://schemas.microsoft.com/office/drawing/2014/main" id="{5C329970-8284-4C48-BD07-263485C72137}"/>
              </a:ext>
            </a:extLst>
          </p:cNvPr>
          <p:cNvSpPr>
            <a:spLocks noChangeArrowheads="1"/>
          </p:cNvSpPr>
          <p:nvPr/>
        </p:nvSpPr>
        <p:spPr bwMode="auto">
          <a:xfrm>
            <a:off x="2118975" y="4928573"/>
            <a:ext cx="410881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Simple Token</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token simple </a:t>
            </a:r>
            <a:r>
              <a:rPr lang="en-US" altLang="es-ES" sz="1000" dirty="0" err="1">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basado</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t>
            </a:r>
            <a:r>
              <a:rPr lang="en-US" altLang="es-ES" sz="1000" dirty="0" err="1">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en</a:t>
            </a:r>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estándar</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ERC20</a:t>
            </a:r>
          </a:p>
          <a:p>
            <a:endParaRPr kumimoji="0" lang="en-US" altLang="es-ES" sz="1000" b="0" i="0" u="none" strike="noStrike" cap="none" normalizeH="0" baseline="0" dirty="0">
              <a:ln>
                <a:noFill/>
              </a:ln>
              <a:solidFill>
                <a:schemeClr val="tx1"/>
              </a:solidFill>
              <a:effectLst/>
            </a:endParaRPr>
          </a:p>
          <a:p>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ERC721: </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token NFT</a:t>
            </a:r>
          </a:p>
          <a:p>
            <a:endParaRPr kumimoji="0" lang="en-US" altLang="es-ES" sz="1000" b="0" i="0" u="none" strike="noStrike" cap="none" normalizeH="0" baseline="0" dirty="0">
              <a:ln>
                <a:noFill/>
              </a:ln>
              <a:solidFill>
                <a:schemeClr val="tx1"/>
              </a:solidFill>
              <a:effectLst/>
            </a:endParaRPr>
          </a:p>
          <a:p>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Control de </a:t>
            </a:r>
            <a:r>
              <a:rPr kumimoji="0" lang="en-US" altLang="es-ES" sz="1000" b="0" i="0" u="none" strike="noStrike" cap="none" normalizeH="0" baseline="0" dirty="0" err="1">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accesos</a:t>
            </a:r>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 y </a:t>
            </a:r>
            <a:r>
              <a:rPr kumimoji="0" lang="en-US" altLang="es-ES" sz="1000" b="0" i="0" u="none" strike="noStrike" cap="none" normalizeH="0" baseline="0" dirty="0" err="1">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permisos</a:t>
            </a:r>
            <a:endPar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endParaRPr>
          </a:p>
          <a:p>
            <a:r>
              <a:rPr lang="en-US" altLang="es-ES" sz="1000" dirty="0">
                <a:solidFill>
                  <a:srgbClr val="333333"/>
                </a:solidFill>
                <a:latin typeface="Courier New" panose="02070309020205020404" pitchFamily="49" charset="0"/>
                <a:ea typeface="Times New Roman" panose="02020603050405020304" pitchFamily="18" charset="0"/>
                <a:cs typeface="Times New Roman" panose="02020603050405020304" pitchFamily="18" charset="0"/>
              </a:rPr>
              <a:t>	- </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A </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través</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de la </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librería</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Access Control</a:t>
            </a:r>
          </a:p>
          <a:p>
            <a:r>
              <a:rPr lang="en-US" altLang="es-ES" sz="1000" dirty="0">
                <a:solidFill>
                  <a:srgbClr val="333333"/>
                </a:solidFill>
                <a:latin typeface="Courier New" panose="02070309020205020404" pitchFamily="49" charset="0"/>
                <a:cs typeface="Times New Roman" panose="02020603050405020304" pitchFamily="18" charset="0"/>
              </a:rPr>
              <a:t>	- A </a:t>
            </a:r>
            <a:r>
              <a:rPr lang="en-US" altLang="es-ES" sz="1000" dirty="0" err="1">
                <a:solidFill>
                  <a:srgbClr val="333333"/>
                </a:solidFill>
                <a:latin typeface="Courier New" panose="02070309020205020404" pitchFamily="49" charset="0"/>
                <a:cs typeface="Times New Roman" panose="02020603050405020304" pitchFamily="18" charset="0"/>
              </a:rPr>
              <a:t>través</a:t>
            </a:r>
            <a:r>
              <a:rPr lang="en-US" altLang="es-ES" sz="1000" dirty="0">
                <a:solidFill>
                  <a:srgbClr val="333333"/>
                </a:solidFill>
                <a:latin typeface="Courier New" panose="02070309020205020404" pitchFamily="49" charset="0"/>
                <a:cs typeface="Times New Roman" panose="02020603050405020304" pitchFamily="18" charset="0"/>
              </a:rPr>
              <a:t> de un token de </a:t>
            </a:r>
            <a:r>
              <a:rPr lang="en-US" altLang="es-ES" sz="1000" dirty="0" err="1">
                <a:solidFill>
                  <a:srgbClr val="333333"/>
                </a:solidFill>
                <a:latin typeface="Courier New" panose="02070309020205020404" pitchFamily="49" charset="0"/>
                <a:cs typeface="Times New Roman" panose="02020603050405020304" pitchFamily="18" charset="0"/>
              </a:rPr>
              <a:t>permisionado</a:t>
            </a:r>
            <a:endParaRPr lang="en-US" altLang="es-ES" sz="1000" dirty="0">
              <a:solidFill>
                <a:srgbClr val="333333"/>
              </a:solidFill>
              <a:latin typeface="Courier New" panose="02070309020205020404" pitchFamily="49" charset="0"/>
              <a:cs typeface="Times New Roman" panose="02020603050405020304" pitchFamily="18" charset="0"/>
            </a:endParaRPr>
          </a:p>
          <a:p>
            <a:endParaRPr kumimoji="0" lang="en-US" altLang="es-ES" sz="1000" b="0" i="0" u="none" strike="noStrike" cap="none" normalizeH="0" baseline="0" dirty="0">
              <a:ln>
                <a:noFill/>
              </a:ln>
              <a:solidFill>
                <a:schemeClr val="tx1"/>
              </a:solidFill>
              <a:effectLst/>
            </a:endParaRPr>
          </a:p>
          <a:p>
            <a:r>
              <a:rPr kumimoji="0" lang="en-US" altLang="es-ES" sz="1000" b="0" i="0" u="none" strike="noStrike" cap="none" normalizeH="0" baseline="0" dirty="0">
                <a:ln>
                  <a:noFill/>
                </a:ln>
                <a:solidFill>
                  <a:srgbClr val="498BB5"/>
                </a:solidFill>
                <a:effectLst/>
                <a:latin typeface="Courier New" panose="02070309020205020404" pitchFamily="49" charset="0"/>
                <a:ea typeface="Times New Roman" panose="02020603050405020304" pitchFamily="18" charset="0"/>
                <a:cs typeface="Times New Roman" panose="02020603050405020304" pitchFamily="18" charset="0"/>
              </a:rPr>
              <a:t>Crypto Kitties</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interacción</a:t>
            </a:r>
            <a:r>
              <a:rPr kumimoji="0" lang="en-US" altLang="es-ES" sz="1000" b="0" i="0" u="none" strike="noStrike" cap="none" normalizeH="0" baseline="0" dirty="0">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 con el Famoso </a:t>
            </a:r>
            <a:r>
              <a:rPr kumimoji="0" lang="en-US" altLang="es-ES" sz="1000" b="0" i="0" u="none" strike="noStrike" cap="none" normalizeH="0" baseline="0" dirty="0" err="1">
                <a:ln>
                  <a:noFill/>
                </a:ln>
                <a:solidFill>
                  <a:srgbClr val="333333"/>
                </a:solidFill>
                <a:effectLst/>
                <a:latin typeface="Courier New" panose="02070309020205020404" pitchFamily="49" charset="0"/>
                <a:ea typeface="Times New Roman" panose="02020603050405020304" pitchFamily="18" charset="0"/>
                <a:cs typeface="Times New Roman" panose="02020603050405020304" pitchFamily="18" charset="0"/>
              </a:rPr>
              <a:t>juego</a:t>
            </a:r>
            <a:endParaRPr lang="en-US" altLang="es-ES" sz="1000" dirty="0"/>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s-ES" sz="1000" b="0" i="0" u="none" strike="noStrike" cap="none" normalizeH="0" baseline="0" dirty="0">
              <a:ln>
                <a:noFill/>
              </a:ln>
              <a:solidFill>
                <a:schemeClr val="tx1"/>
              </a:solidFill>
              <a:effectLst/>
            </a:endParaRPr>
          </a:p>
        </p:txBody>
      </p:sp>
      <p:sp>
        <p:nvSpPr>
          <p:cNvPr id="6" name="Rectángulo 5" descr="📋">
            <a:extLst>
              <a:ext uri="{FF2B5EF4-FFF2-40B4-BE49-F238E27FC236}">
                <a16:creationId xmlns:a16="http://schemas.microsoft.com/office/drawing/2014/main" id="{45430464-FE5C-254A-9211-90A378732D31}"/>
              </a:ext>
            </a:extLst>
          </p:cNvPr>
          <p:cNvSpPr>
            <a:spLocks noChangeAspect="1" noChangeArrowheads="1"/>
          </p:cNvSpPr>
          <p:nvPr/>
        </p:nvSpPr>
        <p:spPr bwMode="auto">
          <a:xfrm>
            <a:off x="0" y="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pic>
        <p:nvPicPr>
          <p:cNvPr id="7" name="Picture 2" descr="Ethereum: USD/ETH (ETH=) Price Prediction for 2020 and Beyond | Live  Trading News">
            <a:extLst>
              <a:ext uri="{FF2B5EF4-FFF2-40B4-BE49-F238E27FC236}">
                <a16:creationId xmlns:a16="http://schemas.microsoft.com/office/drawing/2014/main" id="{1A6A0296-3BC6-204D-BEA2-B3D89581F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668" y="870090"/>
            <a:ext cx="5797915" cy="385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34502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2">
            <a:extLst>
              <a:ext uri="{FF2B5EF4-FFF2-40B4-BE49-F238E27FC236}">
                <a16:creationId xmlns:a16="http://schemas.microsoft.com/office/drawing/2014/main" id="{F97E5180-57DE-3643-8353-8CDC2A33A03D}"/>
              </a:ext>
            </a:extLst>
          </p:cNvPr>
          <p:cNvSpPr/>
          <p:nvPr/>
        </p:nvSpPr>
        <p:spPr>
          <a:xfrm>
            <a:off x="311859" y="167729"/>
            <a:ext cx="2318968"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Casos de uso reales</a:t>
            </a:r>
            <a:endParaRPr sz="2250"/>
          </a:p>
        </p:txBody>
      </p:sp>
      <p:sp>
        <p:nvSpPr>
          <p:cNvPr id="5" name="CuadroTexto 4">
            <a:extLst>
              <a:ext uri="{FF2B5EF4-FFF2-40B4-BE49-F238E27FC236}">
                <a16:creationId xmlns:a16="http://schemas.microsoft.com/office/drawing/2014/main" id="{D6855C87-5C11-A54A-9EB0-87A69D33E71D}"/>
              </a:ext>
            </a:extLst>
          </p:cNvPr>
          <p:cNvSpPr txBox="1"/>
          <p:nvPr/>
        </p:nvSpPr>
        <p:spPr>
          <a:xfrm>
            <a:off x="184934" y="1028805"/>
            <a:ext cx="8893078" cy="923330"/>
          </a:xfrm>
          <a:prstGeom prst="rect">
            <a:avLst/>
          </a:prstGeom>
          <a:noFill/>
        </p:spPr>
        <p:txBody>
          <a:bodyPr wrap="square" rtlCol="0">
            <a:spAutoFit/>
          </a:bodyPr>
          <a:lstStyle/>
          <a:p>
            <a:endParaRPr lang="es-ES" sz="900" dirty="0"/>
          </a:p>
          <a:p>
            <a:r>
              <a:rPr lang="es-ES" sz="900" u="sng" dirty="0">
                <a:hlinkClick r:id="rId3"/>
              </a:rPr>
              <a:t>https://blog.etherisc.com/gif-tutorial-part-1-dc595057c1b9</a:t>
            </a:r>
            <a:endParaRPr lang="es-ES" sz="900" dirty="0"/>
          </a:p>
          <a:p>
            <a:r>
              <a:rPr lang="es-ES" sz="900" dirty="0">
                <a:hlinkClick r:id="rId3"/>
              </a:rPr>
              <a:t>https://blog.etherisc.com/gif-tutorial-part-1-dc595057c1b9</a:t>
            </a:r>
            <a:endParaRPr lang="es-ES" sz="900" dirty="0"/>
          </a:p>
          <a:p>
            <a:r>
              <a:rPr lang="es-ES" sz="900" dirty="0">
                <a:hlinkClick r:id="rId4"/>
              </a:rPr>
              <a:t>https://builtin.com/blockchain/blockchain-insurance-companies</a:t>
            </a:r>
            <a:endParaRPr lang="es-ES" sz="900" dirty="0"/>
          </a:p>
          <a:p>
            <a:endParaRPr lang="es-ES" sz="900" dirty="0"/>
          </a:p>
          <a:p>
            <a:endParaRPr lang="es-ES" sz="900" dirty="0"/>
          </a:p>
        </p:txBody>
      </p:sp>
      <p:sp>
        <p:nvSpPr>
          <p:cNvPr id="6" name="Rectángulo 5">
            <a:extLst>
              <a:ext uri="{FF2B5EF4-FFF2-40B4-BE49-F238E27FC236}">
                <a16:creationId xmlns:a16="http://schemas.microsoft.com/office/drawing/2014/main" id="{52D69793-6181-5E4B-9AB9-D3CA2964165B}"/>
              </a:ext>
            </a:extLst>
          </p:cNvPr>
          <p:cNvSpPr/>
          <p:nvPr/>
        </p:nvSpPr>
        <p:spPr>
          <a:xfrm>
            <a:off x="749430" y="5584287"/>
            <a:ext cx="5811625" cy="369332"/>
          </a:xfrm>
          <a:prstGeom prst="rect">
            <a:avLst/>
          </a:prstGeom>
        </p:spPr>
        <p:txBody>
          <a:bodyPr wrap="square">
            <a:spAutoFit/>
          </a:bodyPr>
          <a:lstStyle/>
          <a:p>
            <a:r>
              <a:rPr lang="es-ES"/>
              <a:t>--&gt; meter los casos de uso reales </a:t>
            </a:r>
          </a:p>
        </p:txBody>
      </p:sp>
    </p:spTree>
    <p:extLst>
      <p:ext uri="{BB962C8B-B14F-4D97-AF65-F5344CB8AC3E}">
        <p14:creationId xmlns:p14="http://schemas.microsoft.com/office/powerpoint/2010/main" val="245334673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pasted-image.pdf"/>
          <p:cNvPicPr>
            <a:picLocks noChangeAspect="1"/>
          </p:cNvPicPr>
          <p:nvPr/>
        </p:nvPicPr>
        <p:blipFill>
          <a:blip r:embed="rId2"/>
          <a:stretch>
            <a:fillRect/>
          </a:stretch>
        </p:blipFill>
        <p:spPr>
          <a:xfrm>
            <a:off x="0" y="0"/>
            <a:ext cx="9141900" cy="6858000"/>
          </a:xfrm>
          <a:prstGeom prst="rect">
            <a:avLst/>
          </a:prstGeom>
          <a:ln w="12700">
            <a:miter lim="400000"/>
          </a:ln>
        </p:spPr>
      </p:pic>
      <p:pic>
        <p:nvPicPr>
          <p:cNvPr id="571" name="pasted-image.pdf"/>
          <p:cNvPicPr>
            <a:picLocks noChangeAspect="1"/>
          </p:cNvPicPr>
          <p:nvPr/>
        </p:nvPicPr>
        <p:blipFill>
          <a:blip r:embed="rId3"/>
          <a:stretch>
            <a:fillRect/>
          </a:stretch>
        </p:blipFill>
        <p:spPr>
          <a:xfrm>
            <a:off x="-32296" y="0"/>
            <a:ext cx="9174196" cy="6857999"/>
          </a:xfrm>
          <a:prstGeom prst="rect">
            <a:avLst/>
          </a:prstGeom>
          <a:ln w="12700">
            <a:miter lim="400000"/>
          </a:ln>
        </p:spPr>
      </p:pic>
      <p:sp>
        <p:nvSpPr>
          <p:cNvPr id="572" name="Shape 572"/>
          <p:cNvSpPr/>
          <p:nvPr/>
        </p:nvSpPr>
        <p:spPr>
          <a:xfrm>
            <a:off x="2692785" y="2377949"/>
            <a:ext cx="3724033" cy="80791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10000">
                <a:solidFill>
                  <a:srgbClr val="FFFFFF"/>
                </a:solidFill>
                <a:latin typeface="FS Sinclair Medium"/>
                <a:ea typeface="FS Sinclair Medium"/>
                <a:cs typeface="FS Sinclair Medium"/>
                <a:sym typeface="FS Sinclair Medium"/>
              </a:defRPr>
            </a:lvl1pPr>
          </a:lstStyle>
          <a:p>
            <a:r>
              <a:rPr lang="es-ES" sz="5000"/>
              <a:t>Muchas grcias</a:t>
            </a:r>
            <a:endParaRPr sz="5000"/>
          </a:p>
        </p:txBody>
      </p:sp>
      <p:sp>
        <p:nvSpPr>
          <p:cNvPr id="6" name="CuadroTexto 5"/>
          <p:cNvSpPr txBox="1"/>
          <p:nvPr/>
        </p:nvSpPr>
        <p:spPr>
          <a:xfrm>
            <a:off x="189866" y="6077018"/>
            <a:ext cx="3708964" cy="6540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defTabSz="309563" hangingPunct="0"/>
            <a:r>
              <a:rPr lang="es-ES_tradnl" sz="2000" b="1" dirty="0">
                <a:solidFill>
                  <a:schemeClr val="accent1">
                    <a:lumMod val="75000"/>
                  </a:schemeClr>
                </a:solidFill>
                <a:sym typeface="Helvetica Light"/>
              </a:rPr>
              <a:t>Salvador Casquero </a:t>
            </a:r>
            <a:r>
              <a:rPr lang="es-ES_tradnl" sz="2000" b="1" dirty="0" err="1">
                <a:solidFill>
                  <a:schemeClr val="accent1">
                    <a:lumMod val="75000"/>
                  </a:schemeClr>
                </a:solidFill>
                <a:sym typeface="Helvetica Light"/>
              </a:rPr>
              <a:t>Algarra</a:t>
            </a:r>
            <a:endParaRPr lang="es-ES_tradnl" sz="2000" b="1" dirty="0">
              <a:solidFill>
                <a:schemeClr val="accent1">
                  <a:lumMod val="75000"/>
                </a:schemeClr>
              </a:solidFill>
              <a:sym typeface="Helvetica Light"/>
            </a:endParaRPr>
          </a:p>
          <a:p>
            <a:pPr defTabSz="309563" hangingPunct="0"/>
            <a:r>
              <a:rPr lang="es-ES_tradnl" sz="2000" b="1" dirty="0">
                <a:solidFill>
                  <a:schemeClr val="accent1">
                    <a:lumMod val="75000"/>
                  </a:schemeClr>
                </a:solidFill>
              </a:rPr>
              <a:t>salvador.casquero@2gether.global</a:t>
            </a:r>
            <a:endParaRPr lang="es-ES_tradnl" sz="2000" b="1" dirty="0">
              <a:solidFill>
                <a:schemeClr val="accent1">
                  <a:lumMod val="75000"/>
                </a:schemeClr>
              </a:solidFill>
              <a:sym typeface="Helvetica Light"/>
            </a:endParaRPr>
          </a:p>
        </p:txBody>
      </p:sp>
    </p:spTree>
    <p:extLst>
      <p:ext uri="{BB962C8B-B14F-4D97-AF65-F5344CB8AC3E}">
        <p14:creationId xmlns:p14="http://schemas.microsoft.com/office/powerpoint/2010/main" val="65302112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444875" y="366646"/>
            <a:ext cx="4403513"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 Qué son los contratos inteligentes ?</a:t>
            </a:r>
            <a:endParaRPr sz="2250"/>
          </a:p>
        </p:txBody>
      </p:sp>
      <p:sp>
        <p:nvSpPr>
          <p:cNvPr id="10" name="Shape 149"/>
          <p:cNvSpPr/>
          <p:nvPr/>
        </p:nvSpPr>
        <p:spPr>
          <a:xfrm>
            <a:off x="216275" y="1041704"/>
            <a:ext cx="8354569" cy="5238614"/>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buSzPct val="100000"/>
              <a:defRPr sz="3300">
                <a:latin typeface="Roboto Light"/>
                <a:ea typeface="Roboto Light"/>
                <a:cs typeface="Roboto Light"/>
                <a:sym typeface="Roboto Light"/>
              </a:defRPr>
            </a:pPr>
            <a:r>
              <a:rPr lang="es-ES" sz="2000" dirty="0">
                <a:latin typeface="Roboto Light"/>
                <a:ea typeface="Roboto Light"/>
              </a:rPr>
              <a:t>Un contrato inteligente:</a:t>
            </a:r>
          </a:p>
          <a:p>
            <a:pPr>
              <a:buSzPct val="100000"/>
              <a:defRPr sz="3300">
                <a:latin typeface="Roboto Light"/>
                <a:ea typeface="Roboto Light"/>
                <a:cs typeface="Roboto Light"/>
                <a:sym typeface="Roboto Light"/>
              </a:defRPr>
            </a:pPr>
            <a:endParaRPr lang="es-ES" sz="2000" dirty="0">
              <a:latin typeface="Roboto Light"/>
              <a:ea typeface="Roboto Light"/>
            </a:endParaRP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Ejecutarse y hacerse cumplir por sí mismo</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Autónoma y automática, sin intermediarios ni mediadores</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Son códigos informáticos, escritos con lenguajes de programación</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Los términos del contrato puras sentencias y comandos en el código que lo forma</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No interpretables</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Llamado por  personas físicas y/o jurídicas</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También por máquinas u otros programas</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Tiene validez, sin depender de autoridades</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Código visible por todos</a:t>
            </a:r>
          </a:p>
          <a:p>
            <a:pPr marL="1088100" lvl="1" indent="-342900">
              <a:lnSpc>
                <a:spcPts val="3000"/>
              </a:lnSpc>
              <a:buSzPct val="100000"/>
              <a:buFont typeface="Wingdings" pitchFamily="2" charset="2"/>
              <a:buChar char="ü"/>
              <a:defRPr sz="3300">
                <a:latin typeface="Roboto Light"/>
                <a:ea typeface="Roboto Light"/>
                <a:cs typeface="Roboto Light"/>
                <a:sym typeface="Roboto Light"/>
              </a:defRPr>
            </a:pPr>
            <a:r>
              <a:rPr lang="es-ES" sz="2000" dirty="0">
                <a:latin typeface="Roboto Light"/>
                <a:ea typeface="Roboto Light"/>
              </a:rPr>
              <a:t>No se “puede” cambiar</a:t>
            </a:r>
          </a:p>
        </p:txBody>
      </p:sp>
    </p:spTree>
    <p:extLst>
      <p:ext uri="{BB962C8B-B14F-4D97-AF65-F5344CB8AC3E}">
        <p14:creationId xmlns:p14="http://schemas.microsoft.com/office/powerpoint/2010/main" val="48247643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FBF4293-BFA2-7A40-BA95-24E59677DE1F}"/>
              </a:ext>
            </a:extLst>
          </p:cNvPr>
          <p:cNvPicPr>
            <a:picLocks noChangeAspect="1"/>
          </p:cNvPicPr>
          <p:nvPr/>
        </p:nvPicPr>
        <p:blipFill rotWithShape="1">
          <a:blip r:embed="rId2">
            <a:extLst>
              <a:ext uri="{28A0092B-C50C-407E-A947-70E740481C1C}">
                <a14:useLocalDpi xmlns:a14="http://schemas.microsoft.com/office/drawing/2010/main" val="0"/>
              </a:ext>
            </a:extLst>
          </a:blip>
          <a:srcRect r="67249" b="53232"/>
          <a:stretch/>
        </p:blipFill>
        <p:spPr>
          <a:xfrm>
            <a:off x="496583" y="1233444"/>
            <a:ext cx="2441532" cy="2233257"/>
          </a:xfrm>
          <a:prstGeom prst="rect">
            <a:avLst/>
          </a:prstGeom>
          <a:solidFill>
            <a:srgbClr val="323434"/>
          </a:solidFill>
        </p:spPr>
      </p:pic>
      <p:grpSp>
        <p:nvGrpSpPr>
          <p:cNvPr id="8" name="Grupo 7">
            <a:extLst>
              <a:ext uri="{FF2B5EF4-FFF2-40B4-BE49-F238E27FC236}">
                <a16:creationId xmlns:a16="http://schemas.microsoft.com/office/drawing/2014/main" id="{A66C7660-9876-B844-9427-FD4556B4376F}"/>
              </a:ext>
            </a:extLst>
          </p:cNvPr>
          <p:cNvGrpSpPr/>
          <p:nvPr/>
        </p:nvGrpSpPr>
        <p:grpSpPr>
          <a:xfrm>
            <a:off x="3484352" y="1233443"/>
            <a:ext cx="2332382" cy="2233257"/>
            <a:chOff x="2040835" y="1286719"/>
            <a:chExt cx="2332382" cy="2233257"/>
          </a:xfrm>
        </p:grpSpPr>
        <p:pic>
          <p:nvPicPr>
            <p:cNvPr id="4" name="Imagen 3">
              <a:extLst>
                <a:ext uri="{FF2B5EF4-FFF2-40B4-BE49-F238E27FC236}">
                  <a16:creationId xmlns:a16="http://schemas.microsoft.com/office/drawing/2014/main" id="{358246E0-3AAC-D84C-9421-3840289AE76E}"/>
                </a:ext>
              </a:extLst>
            </p:cNvPr>
            <p:cNvPicPr>
              <a:picLocks noChangeAspect="1"/>
            </p:cNvPicPr>
            <p:nvPr/>
          </p:nvPicPr>
          <p:blipFill rotWithShape="1">
            <a:blip r:embed="rId2">
              <a:extLst>
                <a:ext uri="{28A0092B-C50C-407E-A947-70E740481C1C}">
                  <a14:useLocalDpi xmlns:a14="http://schemas.microsoft.com/office/drawing/2010/main" val="0"/>
                </a:ext>
              </a:extLst>
            </a:blip>
            <a:srcRect l="31951" r="36763" b="53232"/>
            <a:stretch/>
          </p:blipFill>
          <p:spPr>
            <a:xfrm>
              <a:off x="2040835" y="1286719"/>
              <a:ext cx="2332382" cy="2233257"/>
            </a:xfrm>
            <a:prstGeom prst="rect">
              <a:avLst/>
            </a:prstGeom>
            <a:solidFill>
              <a:srgbClr val="323434"/>
            </a:solidFill>
          </p:spPr>
        </p:pic>
        <p:pic>
          <p:nvPicPr>
            <p:cNvPr id="6" name="Imagen 5">
              <a:extLst>
                <a:ext uri="{FF2B5EF4-FFF2-40B4-BE49-F238E27FC236}">
                  <a16:creationId xmlns:a16="http://schemas.microsoft.com/office/drawing/2014/main" id="{306C5E0D-B8CE-9E40-9E1F-91FA8F722A69}"/>
                </a:ext>
              </a:extLst>
            </p:cNvPr>
            <p:cNvPicPr>
              <a:picLocks noChangeAspect="1"/>
            </p:cNvPicPr>
            <p:nvPr/>
          </p:nvPicPr>
          <p:blipFill>
            <a:blip r:embed="rId3"/>
            <a:stretch>
              <a:fillRect/>
            </a:stretch>
          </p:blipFill>
          <p:spPr>
            <a:xfrm>
              <a:off x="3979517" y="1621735"/>
              <a:ext cx="393700" cy="591378"/>
            </a:xfrm>
            <a:prstGeom prst="rect">
              <a:avLst/>
            </a:prstGeom>
          </p:spPr>
        </p:pic>
      </p:grpSp>
      <p:grpSp>
        <p:nvGrpSpPr>
          <p:cNvPr id="9" name="Grupo 8">
            <a:extLst>
              <a:ext uri="{FF2B5EF4-FFF2-40B4-BE49-F238E27FC236}">
                <a16:creationId xmlns:a16="http://schemas.microsoft.com/office/drawing/2014/main" id="{6DCBBC93-70D6-EC40-AC70-78A78A41CFD5}"/>
              </a:ext>
            </a:extLst>
          </p:cNvPr>
          <p:cNvGrpSpPr/>
          <p:nvPr/>
        </p:nvGrpSpPr>
        <p:grpSpPr>
          <a:xfrm>
            <a:off x="6362971" y="1233444"/>
            <a:ext cx="2515985" cy="2233257"/>
            <a:chOff x="5353877" y="334219"/>
            <a:chExt cx="2703445" cy="2233257"/>
          </a:xfrm>
        </p:grpSpPr>
        <p:pic>
          <p:nvPicPr>
            <p:cNvPr id="3" name="Imagen 2">
              <a:extLst>
                <a:ext uri="{FF2B5EF4-FFF2-40B4-BE49-F238E27FC236}">
                  <a16:creationId xmlns:a16="http://schemas.microsoft.com/office/drawing/2014/main" id="{01B17410-F34C-5F40-A10A-ADA57E5A1807}"/>
                </a:ext>
              </a:extLst>
            </p:cNvPr>
            <p:cNvPicPr>
              <a:picLocks noChangeAspect="1"/>
            </p:cNvPicPr>
            <p:nvPr/>
          </p:nvPicPr>
          <p:blipFill rotWithShape="1">
            <a:blip r:embed="rId2">
              <a:extLst>
                <a:ext uri="{28A0092B-C50C-407E-A947-70E740481C1C}">
                  <a14:useLocalDpi xmlns:a14="http://schemas.microsoft.com/office/drawing/2010/main" val="0"/>
                </a:ext>
              </a:extLst>
            </a:blip>
            <a:srcRect l="58703" r="5032" b="53232"/>
            <a:stretch/>
          </p:blipFill>
          <p:spPr>
            <a:xfrm>
              <a:off x="5353877" y="334219"/>
              <a:ext cx="2703445" cy="2233257"/>
            </a:xfrm>
            <a:prstGeom prst="rect">
              <a:avLst/>
            </a:prstGeom>
            <a:solidFill>
              <a:srgbClr val="323434"/>
            </a:solidFill>
          </p:spPr>
        </p:pic>
        <p:pic>
          <p:nvPicPr>
            <p:cNvPr id="7" name="Imagen 6">
              <a:extLst>
                <a:ext uri="{FF2B5EF4-FFF2-40B4-BE49-F238E27FC236}">
                  <a16:creationId xmlns:a16="http://schemas.microsoft.com/office/drawing/2014/main" id="{4DA6391A-CBA9-694A-B2B9-CF826EF9BB24}"/>
                </a:ext>
              </a:extLst>
            </p:cNvPr>
            <p:cNvPicPr>
              <a:picLocks noChangeAspect="1"/>
            </p:cNvPicPr>
            <p:nvPr/>
          </p:nvPicPr>
          <p:blipFill>
            <a:blip r:embed="rId3"/>
            <a:stretch>
              <a:fillRect/>
            </a:stretch>
          </p:blipFill>
          <p:spPr>
            <a:xfrm>
              <a:off x="5353877" y="1621734"/>
              <a:ext cx="393700" cy="829917"/>
            </a:xfrm>
            <a:prstGeom prst="rect">
              <a:avLst/>
            </a:prstGeom>
          </p:spPr>
        </p:pic>
      </p:grpSp>
      <p:sp>
        <p:nvSpPr>
          <p:cNvPr id="10" name="Shape 183">
            <a:extLst>
              <a:ext uri="{FF2B5EF4-FFF2-40B4-BE49-F238E27FC236}">
                <a16:creationId xmlns:a16="http://schemas.microsoft.com/office/drawing/2014/main" id="{154DB8F2-4315-4341-9752-CEE304B47838}"/>
              </a:ext>
            </a:extLst>
          </p:cNvPr>
          <p:cNvSpPr/>
          <p:nvPr/>
        </p:nvSpPr>
        <p:spPr>
          <a:xfrm>
            <a:off x="305960" y="141858"/>
            <a:ext cx="2366032"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6000">
                <a:solidFill>
                  <a:srgbClr val="79BD84"/>
                </a:solidFill>
                <a:latin typeface="FS Sinclair Medium"/>
                <a:ea typeface="FS Sinclair Medium"/>
                <a:cs typeface="FS Sinclair Medium"/>
                <a:sym typeface="FS Sinclair Medium"/>
              </a:defRPr>
            </a:lvl1pPr>
          </a:lstStyle>
          <a:p>
            <a:r>
              <a:rPr lang="es-ES" sz="2250"/>
              <a:t>¿ Cómo funcionan ?</a:t>
            </a:r>
            <a:endParaRPr sz="2250"/>
          </a:p>
        </p:txBody>
      </p:sp>
      <p:pic>
        <p:nvPicPr>
          <p:cNvPr id="11" name="Imagen 10">
            <a:extLst>
              <a:ext uri="{FF2B5EF4-FFF2-40B4-BE49-F238E27FC236}">
                <a16:creationId xmlns:a16="http://schemas.microsoft.com/office/drawing/2014/main" id="{F8A2E741-BC12-3046-8FB0-3762E9023BA5}"/>
              </a:ext>
            </a:extLst>
          </p:cNvPr>
          <p:cNvPicPr>
            <a:picLocks noChangeAspect="1"/>
          </p:cNvPicPr>
          <p:nvPr/>
        </p:nvPicPr>
        <p:blipFill rotWithShape="1">
          <a:blip r:embed="rId4"/>
          <a:srcRect l="66528"/>
          <a:stretch/>
        </p:blipFill>
        <p:spPr>
          <a:xfrm>
            <a:off x="6342019" y="3599613"/>
            <a:ext cx="2536937" cy="2806700"/>
          </a:xfrm>
          <a:prstGeom prst="rect">
            <a:avLst/>
          </a:prstGeom>
        </p:spPr>
      </p:pic>
      <p:pic>
        <p:nvPicPr>
          <p:cNvPr id="12" name="Imagen 11">
            <a:extLst>
              <a:ext uri="{FF2B5EF4-FFF2-40B4-BE49-F238E27FC236}">
                <a16:creationId xmlns:a16="http://schemas.microsoft.com/office/drawing/2014/main" id="{E039CDEC-5FF0-F04E-87B9-E2B26155E2CF}"/>
              </a:ext>
            </a:extLst>
          </p:cNvPr>
          <p:cNvPicPr>
            <a:picLocks noChangeAspect="1"/>
          </p:cNvPicPr>
          <p:nvPr/>
        </p:nvPicPr>
        <p:blipFill rotWithShape="1">
          <a:blip r:embed="rId4"/>
          <a:srcRect l="34364" r="34668"/>
          <a:stretch/>
        </p:blipFill>
        <p:spPr>
          <a:xfrm>
            <a:off x="3473995" y="3599613"/>
            <a:ext cx="2332145" cy="2806700"/>
          </a:xfrm>
          <a:prstGeom prst="rect">
            <a:avLst/>
          </a:prstGeom>
        </p:spPr>
      </p:pic>
      <p:pic>
        <p:nvPicPr>
          <p:cNvPr id="13" name="Imagen 12">
            <a:extLst>
              <a:ext uri="{FF2B5EF4-FFF2-40B4-BE49-F238E27FC236}">
                <a16:creationId xmlns:a16="http://schemas.microsoft.com/office/drawing/2014/main" id="{9398AD23-54A2-CA4A-AAEE-43AF02FC3FB8}"/>
              </a:ext>
            </a:extLst>
          </p:cNvPr>
          <p:cNvPicPr>
            <a:picLocks noChangeAspect="1"/>
          </p:cNvPicPr>
          <p:nvPr/>
        </p:nvPicPr>
        <p:blipFill rotWithShape="1">
          <a:blip r:embed="rId4"/>
          <a:srcRect r="64781"/>
          <a:stretch/>
        </p:blipFill>
        <p:spPr>
          <a:xfrm>
            <a:off x="455860" y="3599613"/>
            <a:ext cx="2482255" cy="2806700"/>
          </a:xfrm>
          <a:prstGeom prst="rect">
            <a:avLst/>
          </a:prstGeom>
        </p:spPr>
      </p:pic>
    </p:spTree>
    <p:extLst>
      <p:ext uri="{BB962C8B-B14F-4D97-AF65-F5344CB8AC3E}">
        <p14:creationId xmlns:p14="http://schemas.microsoft.com/office/powerpoint/2010/main" val="43257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396F953-9C17-804D-82BC-97844A9DA45F}"/>
              </a:ext>
            </a:extLst>
          </p:cNvPr>
          <p:cNvPicPr>
            <a:picLocks noChangeAspect="1"/>
          </p:cNvPicPr>
          <p:nvPr/>
        </p:nvPicPr>
        <p:blipFill>
          <a:blip r:embed="rId2"/>
          <a:stretch>
            <a:fillRect/>
          </a:stretch>
        </p:blipFill>
        <p:spPr>
          <a:xfrm>
            <a:off x="520700" y="236220"/>
            <a:ext cx="7994650" cy="5995988"/>
          </a:xfrm>
          <a:prstGeom prst="rect">
            <a:avLst/>
          </a:prstGeom>
        </p:spPr>
      </p:pic>
    </p:spTree>
    <p:extLst>
      <p:ext uri="{BB962C8B-B14F-4D97-AF65-F5344CB8AC3E}">
        <p14:creationId xmlns:p14="http://schemas.microsoft.com/office/powerpoint/2010/main" val="293692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asted-image.pdf"/>
          <p:cNvPicPr>
            <a:picLocks noChangeAspect="1"/>
          </p:cNvPicPr>
          <p:nvPr/>
        </p:nvPicPr>
        <p:blipFill>
          <a:blip r:embed="rId2"/>
          <a:stretch>
            <a:fillRect/>
          </a:stretch>
        </p:blipFill>
        <p:spPr>
          <a:xfrm>
            <a:off x="8651990" y="5538908"/>
            <a:ext cx="285849" cy="288726"/>
          </a:xfrm>
          <a:prstGeom prst="rect">
            <a:avLst/>
          </a:prstGeom>
          <a:ln w="12700">
            <a:miter lim="400000"/>
          </a:ln>
        </p:spPr>
      </p:pic>
      <p:sp>
        <p:nvSpPr>
          <p:cNvPr id="183" name="Shape 183"/>
          <p:cNvSpPr/>
          <p:nvPr/>
        </p:nvSpPr>
        <p:spPr>
          <a:xfrm>
            <a:off x="491490" y="428673"/>
            <a:ext cx="4077463"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6000">
                <a:solidFill>
                  <a:srgbClr val="79BD84"/>
                </a:solidFill>
                <a:latin typeface="FS Sinclair Medium"/>
                <a:ea typeface="FS Sinclair Medium"/>
                <a:cs typeface="FS Sinclair Medium"/>
                <a:sym typeface="FS Sinclair Medium"/>
              </a:defRPr>
            </a:lvl1pPr>
          </a:lstStyle>
          <a:p>
            <a:r>
              <a:rPr lang="es-ES" sz="2250"/>
              <a:t>Ciclo de vida de un Smart Contract</a:t>
            </a:r>
            <a:endParaRPr sz="2250"/>
          </a:p>
        </p:txBody>
      </p:sp>
      <p:pic>
        <p:nvPicPr>
          <p:cNvPr id="2" name="Imagen 1"/>
          <p:cNvPicPr>
            <a:picLocks noChangeAspect="1"/>
          </p:cNvPicPr>
          <p:nvPr/>
        </p:nvPicPr>
        <p:blipFill>
          <a:blip r:embed="rId3"/>
          <a:stretch>
            <a:fillRect/>
          </a:stretch>
        </p:blipFill>
        <p:spPr>
          <a:xfrm>
            <a:off x="230626" y="1046922"/>
            <a:ext cx="8320324" cy="4916555"/>
          </a:xfrm>
          <a:prstGeom prst="rect">
            <a:avLst/>
          </a:prstGeom>
        </p:spPr>
      </p:pic>
    </p:spTree>
    <p:extLst>
      <p:ext uri="{BB962C8B-B14F-4D97-AF65-F5344CB8AC3E}">
        <p14:creationId xmlns:p14="http://schemas.microsoft.com/office/powerpoint/2010/main" val="337102117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4619958" y="1446956"/>
            <a:ext cx="4457699" cy="4463558"/>
          </a:xfrm>
          <a:prstGeom prst="rect">
            <a:avLst/>
          </a:prstGeom>
        </p:spPr>
      </p:pic>
      <p:pic>
        <p:nvPicPr>
          <p:cNvPr id="2" name="Imagen 1"/>
          <p:cNvPicPr>
            <a:picLocks noChangeAspect="1"/>
          </p:cNvPicPr>
          <p:nvPr/>
        </p:nvPicPr>
        <p:blipFill>
          <a:blip r:embed="rId2"/>
          <a:stretch>
            <a:fillRect/>
          </a:stretch>
        </p:blipFill>
        <p:spPr>
          <a:xfrm>
            <a:off x="50966" y="1446956"/>
            <a:ext cx="4457699" cy="4463558"/>
          </a:xfrm>
          <a:prstGeom prst="rect">
            <a:avLst/>
          </a:prstGeom>
        </p:spPr>
      </p:pic>
      <p:pic>
        <p:nvPicPr>
          <p:cNvPr id="139" name="pasted-image.pdf"/>
          <p:cNvPicPr>
            <a:picLocks noChangeAspect="1"/>
          </p:cNvPicPr>
          <p:nvPr/>
        </p:nvPicPr>
        <p:blipFill>
          <a:blip r:embed="rId3"/>
          <a:stretch>
            <a:fillRect/>
          </a:stretch>
        </p:blipFill>
        <p:spPr>
          <a:xfrm>
            <a:off x="8651990" y="5538908"/>
            <a:ext cx="285849" cy="288726"/>
          </a:xfrm>
          <a:prstGeom prst="rect">
            <a:avLst/>
          </a:prstGeom>
          <a:ln w="12700">
            <a:miter lim="400000"/>
          </a:ln>
        </p:spPr>
      </p:pic>
      <p:sp>
        <p:nvSpPr>
          <p:cNvPr id="142" name="Shape 142"/>
          <p:cNvSpPr/>
          <p:nvPr/>
        </p:nvSpPr>
        <p:spPr>
          <a:xfrm>
            <a:off x="723339" y="971122"/>
            <a:ext cx="6377259" cy="38472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000">
                <a:solidFill>
                  <a:srgbClr val="79BD84"/>
                </a:solidFill>
                <a:latin typeface="FS Sinclair Medium"/>
                <a:ea typeface="FS Sinclair Medium"/>
                <a:cs typeface="FS Sinclair Medium"/>
                <a:sym typeface="FS Sinclair Medium"/>
              </a:defRPr>
            </a:lvl1pPr>
          </a:lstStyle>
          <a:p>
            <a:r>
              <a:rPr lang="es-ES" sz="2250"/>
              <a:t>10 cosas que debemos conocer sobre Smart Contracts</a:t>
            </a:r>
            <a:endParaRPr sz="2250"/>
          </a:p>
        </p:txBody>
      </p:sp>
      <p:sp>
        <p:nvSpPr>
          <p:cNvPr id="143" name="Shape 143"/>
          <p:cNvSpPr/>
          <p:nvPr/>
        </p:nvSpPr>
        <p:spPr>
          <a:xfrm>
            <a:off x="285547" y="1621235"/>
            <a:ext cx="1453924" cy="21159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3000">
                <a:solidFill>
                  <a:srgbClr val="2A4A95"/>
                </a:solidFill>
                <a:latin typeface="FS Sinclair Medium"/>
                <a:ea typeface="FS Sinclair Medium"/>
                <a:cs typeface="FS Sinclair Medium"/>
                <a:sym typeface="FS Sinclair Medium"/>
              </a:defRPr>
            </a:lvl1pPr>
          </a:lstStyle>
          <a:p>
            <a:r>
              <a:rPr lang="es-ES" sz="1125"/>
              <a:t>Es absolutamente cierto</a:t>
            </a:r>
            <a:endParaRPr sz="1125"/>
          </a:p>
        </p:txBody>
      </p:sp>
      <p:sp>
        <p:nvSpPr>
          <p:cNvPr id="144" name="Shape 144"/>
          <p:cNvSpPr/>
          <p:nvPr/>
        </p:nvSpPr>
        <p:spPr>
          <a:xfrm>
            <a:off x="4848388" y="1621235"/>
            <a:ext cx="2928687" cy="21159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l">
              <a:defRPr sz="3000">
                <a:solidFill>
                  <a:srgbClr val="2A4A95"/>
                </a:solidFill>
                <a:latin typeface="FS Sinclair Medium"/>
                <a:ea typeface="FS Sinclair Medium"/>
                <a:cs typeface="FS Sinclair Medium"/>
                <a:sym typeface="FS Sinclair Medium"/>
              </a:defRPr>
            </a:lvl1pPr>
          </a:lstStyle>
          <a:p>
            <a:r>
              <a:rPr lang="es-ES" sz="1125"/>
              <a:t>... pero debemos ser prudentes y tener en cuenta</a:t>
            </a:r>
            <a:endParaRPr sz="1125"/>
          </a:p>
        </p:txBody>
      </p:sp>
      <p:sp>
        <p:nvSpPr>
          <p:cNvPr id="10" name="Shape 149"/>
          <p:cNvSpPr/>
          <p:nvPr/>
        </p:nvSpPr>
        <p:spPr>
          <a:xfrm>
            <a:off x="285547" y="2690002"/>
            <a:ext cx="3926554" cy="197746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algn="l">
              <a:defRPr sz="3300">
                <a:latin typeface="Roboto Light"/>
                <a:ea typeface="Roboto Light"/>
                <a:cs typeface="Roboto Light"/>
                <a:sym typeface="Roboto Light"/>
              </a:defRPr>
            </a:pPr>
            <a:endParaRPr sz="1050"/>
          </a:p>
          <a:p>
            <a:pPr marL="211565" indent="-211565">
              <a:buSzPct val="100000"/>
              <a:buAutoNum type="arabicPeriod"/>
              <a:defRPr sz="3300">
                <a:latin typeface="Roboto Light"/>
                <a:ea typeface="Roboto Light"/>
                <a:cs typeface="Roboto Light"/>
                <a:sym typeface="Roboto Light"/>
              </a:defRPr>
            </a:pPr>
            <a:r>
              <a:rPr lang="es-ES" sz="1050"/>
              <a:t>Un Smart Contract es un acuerdo que automatiza las tareas manuales de otro modo ...</a:t>
            </a:r>
            <a:br>
              <a:rPr sz="1050"/>
            </a:br>
            <a:endParaRPr sz="1050"/>
          </a:p>
          <a:p>
            <a:pPr marL="211565" indent="-211565">
              <a:buSzPct val="100000"/>
              <a:buAutoNum type="arabicPeriod"/>
              <a:defRPr sz="3300">
                <a:latin typeface="Roboto Light"/>
                <a:ea typeface="Roboto Light"/>
                <a:cs typeface="Roboto Light"/>
                <a:sym typeface="Roboto Light"/>
              </a:defRPr>
            </a:pPr>
            <a:r>
              <a:rPr lang="es-ES" sz="1050"/>
              <a:t>... donde la automatización se basa en código de software.</a:t>
            </a:r>
            <a:br>
              <a:rPr sz="1050"/>
            </a:br>
            <a:endParaRPr sz="1050"/>
          </a:p>
          <a:p>
            <a:pPr marL="211565" indent="-211565">
              <a:buSzPct val="100000"/>
              <a:buAutoNum type="arabicPeriod"/>
              <a:defRPr sz="3300">
                <a:latin typeface="Roboto Light"/>
                <a:ea typeface="Roboto Light"/>
                <a:cs typeface="Roboto Light"/>
                <a:sym typeface="Roboto Light"/>
              </a:defRPr>
            </a:pPr>
            <a:r>
              <a:rPr lang="es-ES" sz="1050"/>
              <a:t>Los contratos inteligentes pueden hacer que los procesos bajo un acuerdo sean más eficientes ...</a:t>
            </a:r>
            <a:br>
              <a:rPr sz="1050"/>
            </a:br>
            <a:endParaRPr sz="1050"/>
          </a:p>
          <a:p>
            <a:pPr marL="211565" indent="-211565">
              <a:buSzPct val="100000"/>
              <a:buFontTx/>
              <a:buAutoNum type="arabicPeriod"/>
              <a:defRPr sz="3300">
                <a:latin typeface="Roboto Light"/>
                <a:ea typeface="Roboto Light"/>
                <a:cs typeface="Roboto Light"/>
                <a:sym typeface="Roboto Light"/>
              </a:defRPr>
            </a:pPr>
            <a:r>
              <a:rPr lang="es-ES" sz="1050">
                <a:latin typeface="Roboto Light"/>
                <a:ea typeface="Roboto Light"/>
                <a:cs typeface="Roboto Light"/>
                <a:sym typeface="Roboto Light"/>
              </a:rPr>
              <a:t>... mucho más rápidos ...</a:t>
            </a:r>
          </a:p>
          <a:p>
            <a:pPr marL="211565" indent="-211565">
              <a:buSzPct val="100000"/>
              <a:buAutoNum type="arabicPeriod"/>
              <a:defRPr sz="3300">
                <a:latin typeface="Roboto Light"/>
                <a:ea typeface="Roboto Light"/>
                <a:cs typeface="Roboto Light"/>
                <a:sym typeface="Roboto Light"/>
              </a:defRPr>
            </a:pPr>
            <a:endParaRPr sz="1050"/>
          </a:p>
          <a:p>
            <a:pPr marL="211565" indent="-211565">
              <a:buSzPct val="100000"/>
              <a:buAutoNum type="arabicPeriod"/>
              <a:defRPr sz="3300">
                <a:latin typeface="Roboto Light"/>
                <a:ea typeface="Roboto Light"/>
                <a:cs typeface="Roboto Light"/>
                <a:sym typeface="Roboto Light"/>
              </a:defRPr>
            </a:pPr>
            <a:r>
              <a:rPr lang="es-ES" sz="1050"/>
              <a:t>... y de mucho mejor rendimiento.</a:t>
            </a:r>
            <a:endParaRPr sz="1050"/>
          </a:p>
        </p:txBody>
      </p:sp>
      <p:sp>
        <p:nvSpPr>
          <p:cNvPr id="12" name="Shape 149"/>
          <p:cNvSpPr/>
          <p:nvPr/>
        </p:nvSpPr>
        <p:spPr>
          <a:xfrm>
            <a:off x="4932121" y="2528420"/>
            <a:ext cx="3926554" cy="230063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algn="l">
              <a:defRPr sz="3300">
                <a:latin typeface="Roboto Light"/>
                <a:ea typeface="Roboto Light"/>
                <a:cs typeface="Roboto Light"/>
                <a:sym typeface="Roboto Light"/>
              </a:defRPr>
            </a:pPr>
            <a:endParaRPr sz="1050"/>
          </a:p>
          <a:p>
            <a:pPr marL="211565" indent="-211565">
              <a:buSzPct val="100000"/>
              <a:buFont typeface="+mj-lt"/>
              <a:buAutoNum type="arabicPeriod" startAt="6"/>
              <a:defRPr sz="3300">
                <a:latin typeface="Roboto Light"/>
                <a:ea typeface="Roboto Light"/>
                <a:cs typeface="Roboto Light"/>
                <a:sym typeface="Roboto Light"/>
              </a:defRPr>
            </a:pPr>
            <a:r>
              <a:rPr lang="es-ES" sz="1050"/>
              <a:t>Un acuerdo no necesita ser completamente automatizado para ser un Smart Contract...</a:t>
            </a:r>
            <a:br>
              <a:rPr sz="1050"/>
            </a:br>
            <a:endParaRPr sz="1050"/>
          </a:p>
          <a:p>
            <a:pPr marL="211565" indent="-211565">
              <a:buSzPct val="100000"/>
              <a:buAutoNum type="arabicPeriod" startAt="6"/>
              <a:defRPr sz="3300">
                <a:latin typeface="Roboto Light"/>
                <a:ea typeface="Roboto Light"/>
                <a:cs typeface="Roboto Light"/>
                <a:sym typeface="Roboto Light"/>
              </a:defRPr>
            </a:pPr>
            <a:r>
              <a:rPr lang="es-ES" sz="1050"/>
              <a:t>... de hecho, algunas cosas son difíciles de expresar como una declaración lógica.</a:t>
            </a:r>
            <a:br>
              <a:rPr sz="1050"/>
            </a:br>
            <a:endParaRPr sz="1050"/>
          </a:p>
          <a:p>
            <a:pPr marL="211565" indent="-211565">
              <a:buSzPct val="100000"/>
              <a:buAutoNum type="arabicPeriod" startAt="6"/>
              <a:defRPr sz="3300">
                <a:latin typeface="Roboto Light"/>
                <a:ea typeface="Roboto Light"/>
                <a:cs typeface="Roboto Light"/>
                <a:sym typeface="Roboto Light"/>
              </a:defRPr>
            </a:pPr>
            <a:r>
              <a:rPr lang="es-ES" sz="1050"/>
              <a:t>Un Smart Contract puede consistir en un conjunto de términos automatizados y términos manuales...</a:t>
            </a:r>
            <a:br>
              <a:rPr sz="1050"/>
            </a:br>
            <a:endParaRPr sz="1050"/>
          </a:p>
          <a:p>
            <a:pPr marL="211565" indent="-211565">
              <a:buSzPct val="100000"/>
              <a:buFontTx/>
              <a:buAutoNum type="arabicPeriod" startAt="6"/>
              <a:defRPr sz="3300">
                <a:latin typeface="Roboto Light"/>
                <a:ea typeface="Roboto Light"/>
                <a:cs typeface="Roboto Light"/>
                <a:sym typeface="Roboto Light"/>
              </a:defRPr>
            </a:pPr>
            <a:r>
              <a:rPr lang="es-ES" sz="1050">
                <a:latin typeface="Roboto Light"/>
                <a:ea typeface="Roboto Light"/>
                <a:cs typeface="Roboto Light"/>
                <a:sym typeface="Roboto Light"/>
              </a:rPr>
              <a:t>...que combinados con otras tecnologías, tienen un altísimo potencial transformador ...</a:t>
            </a:r>
          </a:p>
          <a:p>
            <a:pPr marL="211565" indent="-211565">
              <a:buSzPct val="100000"/>
              <a:buAutoNum type="arabicPeriod" startAt="6"/>
              <a:defRPr sz="3300">
                <a:latin typeface="Roboto Light"/>
                <a:ea typeface="Roboto Light"/>
                <a:cs typeface="Roboto Light"/>
                <a:sym typeface="Roboto Light"/>
              </a:defRPr>
            </a:pPr>
            <a:endParaRPr sz="1050"/>
          </a:p>
          <a:p>
            <a:pPr marL="211565" indent="-211565">
              <a:buSzPct val="100000"/>
              <a:buAutoNum type="arabicPeriod" startAt="6"/>
              <a:defRPr sz="3300">
                <a:latin typeface="Roboto Light"/>
                <a:ea typeface="Roboto Light"/>
                <a:cs typeface="Roboto Light"/>
                <a:sym typeface="Roboto Light"/>
              </a:defRPr>
            </a:pPr>
            <a:r>
              <a:rPr lang="es-ES" sz="1050"/>
              <a:t>...pero estamos aún en tiempos muy tempranos.</a:t>
            </a:r>
            <a:endParaRPr sz="1050"/>
          </a:p>
        </p:txBody>
      </p:sp>
    </p:spTree>
    <p:extLst>
      <p:ext uri="{BB962C8B-B14F-4D97-AF65-F5344CB8AC3E}">
        <p14:creationId xmlns:p14="http://schemas.microsoft.com/office/powerpoint/2010/main" val="3054513979"/>
      </p:ext>
    </p:extLst>
  </p:cSld>
  <p:clrMapOvr>
    <a:masterClrMapping/>
  </p:clrMapOvr>
  <p:transition spd="slow"/>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8744</TotalTime>
  <Words>1683</Words>
  <Application>Microsoft Macintosh PowerPoint</Application>
  <PresentationFormat>Presentación en pantalla (4:3)</PresentationFormat>
  <Paragraphs>222</Paragraphs>
  <Slides>49</Slides>
  <Notes>17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49</vt:i4>
      </vt:variant>
    </vt:vector>
  </HeadingPairs>
  <TitlesOfParts>
    <vt:vector size="61" baseType="lpstr">
      <vt:lpstr>Arial</vt:lpstr>
      <vt:lpstr>Calibri</vt:lpstr>
      <vt:lpstr>Calibri Light</vt:lpstr>
      <vt:lpstr>Courier New</vt:lpstr>
      <vt:lpstr>FS Sinclair Medium</vt:lpstr>
      <vt:lpstr>Gill Sans</vt:lpstr>
      <vt:lpstr>inherit</vt:lpstr>
      <vt:lpstr>Open Sans</vt:lpstr>
      <vt:lpstr>Roboto Light</vt:lpstr>
      <vt:lpstr>Segoe UI</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Álvaro Sánchez Agustí</dc:creator>
  <cp:lastModifiedBy>Microsoft Office User</cp:lastModifiedBy>
  <cp:revision>147</cp:revision>
  <dcterms:created xsi:type="dcterms:W3CDTF">2017-06-15T16:10:17Z</dcterms:created>
  <dcterms:modified xsi:type="dcterms:W3CDTF">2021-07-25T09:02:39Z</dcterms:modified>
</cp:coreProperties>
</file>